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8" r:id="rId2"/>
    <p:sldId id="285" r:id="rId3"/>
    <p:sldId id="286" r:id="rId4"/>
    <p:sldId id="290" r:id="rId5"/>
    <p:sldId id="281" r:id="rId6"/>
    <p:sldId id="282" r:id="rId7"/>
    <p:sldId id="284" r:id="rId8"/>
    <p:sldId id="283" r:id="rId9"/>
    <p:sldId id="291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61" autoAdjust="0"/>
  </p:normalViewPr>
  <p:slideViewPr>
    <p:cSldViewPr>
      <p:cViewPr varScale="1">
        <p:scale>
          <a:sx n="63" d="100"/>
          <a:sy n="63" d="100"/>
        </p:scale>
        <p:origin x="1360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0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6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78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9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37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8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9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23070A-B7E2-4448-B9E7-76F70D7500B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0F7C-0AE9-4588-A6A5-70997667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30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438401"/>
            <a:ext cx="6620967" cy="685800"/>
          </a:xfrm>
        </p:spPr>
        <p:txBody>
          <a:bodyPr/>
          <a:lstStyle/>
          <a:p>
            <a:r>
              <a:rPr lang="th-TH" dirty="0" smtClean="0"/>
              <a:t>อนาคตเศรษฐกิจไทย ก้าวไกลสู่ตลาดทุน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114800"/>
            <a:ext cx="6620968" cy="1522981"/>
          </a:xfrm>
        </p:spPr>
        <p:txBody>
          <a:bodyPr>
            <a:normAutofit lnSpcReduction="10000"/>
          </a:bodyPr>
          <a:lstStyle/>
          <a:p>
            <a:r>
              <a:rPr lang="th-TH" sz="2600" dirty="0" smtClean="0"/>
              <a:t>ดร พิสิฐ ลี้อาธรรม</a:t>
            </a:r>
          </a:p>
          <a:p>
            <a:r>
              <a:rPr lang="th-TH" sz="2600" dirty="0" smtClean="0"/>
              <a:t>คณบดีคณะเศรษฐศาสตร์ มหาวิทยาลัยเชียงใหม่</a:t>
            </a:r>
            <a:endParaRPr lang="en-US" sz="2600" dirty="0" smtClean="0"/>
          </a:p>
          <a:p>
            <a:r>
              <a:rPr lang="en-US" dirty="0" smtClean="0"/>
              <a:t>23</a:t>
            </a:r>
            <a:r>
              <a:rPr lang="en-US" sz="2600" dirty="0" smtClean="0"/>
              <a:t> </a:t>
            </a:r>
            <a:r>
              <a:rPr lang="th-TH" sz="2600" dirty="0" smtClean="0"/>
              <a:t>กรกฎาคม </a:t>
            </a:r>
            <a:r>
              <a:rPr lang="en-US" dirty="0" smtClean="0"/>
              <a:t>2557</a:t>
            </a:r>
            <a:endParaRPr lang="th-TH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935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Pisitleeahtam@gmail.com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การเปลี่ยนแปลงในช่วง ครึ่งแรกของปี </a:t>
            </a:r>
            <a:r>
              <a:rPr lang="en-US" sz="2400" dirty="0" smtClean="0"/>
              <a:t>2557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700" y="2052925"/>
            <a:ext cx="7935300" cy="4195481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ภาวะเศรษฐกิจอยู่ในสภาพถดถอย </a:t>
            </a:r>
            <a:r>
              <a:rPr lang="en-US" sz="2800" dirty="0" smtClean="0"/>
              <a:t>GDP </a:t>
            </a:r>
            <a:r>
              <a:rPr lang="th-TH" sz="2800" dirty="0" smtClean="0"/>
              <a:t>ติดลบ เพราะการใช้จ่ายชะลอตัว</a:t>
            </a:r>
          </a:p>
          <a:p>
            <a:pPr lvl="1"/>
            <a:r>
              <a:rPr lang="th-TH" sz="2600" dirty="0" smtClean="0"/>
              <a:t>การใช้จ่ายภาครัฐ</a:t>
            </a:r>
          </a:p>
          <a:p>
            <a:pPr lvl="1"/>
            <a:r>
              <a:rPr lang="th-TH" sz="2600" dirty="0" smtClean="0"/>
              <a:t>การลงทุนเอกชน</a:t>
            </a:r>
          </a:p>
          <a:p>
            <a:pPr lvl="1"/>
            <a:r>
              <a:rPr lang="th-TH" sz="2600" dirty="0" smtClean="0"/>
              <a:t>การบริโภคของประชาชน</a:t>
            </a:r>
          </a:p>
          <a:p>
            <a:pPr lvl="1"/>
            <a:r>
              <a:rPr lang="th-TH" sz="2600" dirty="0" smtClean="0"/>
              <a:t>การส่งออกและการนำเข้า</a:t>
            </a:r>
          </a:p>
          <a:p>
            <a:pPr marL="457207" lvl="1" indent="0">
              <a:buNone/>
            </a:pPr>
            <a:r>
              <a:rPr lang="th-TH" sz="2600" dirty="0" smtClean="0"/>
              <a:t>ที่สำคัญคือการใช้จ่ายภาครัฐจากงบประมาณปี </a:t>
            </a:r>
            <a:r>
              <a:rPr lang="en-US" sz="2000" dirty="0" smtClean="0"/>
              <a:t>2558 </a:t>
            </a:r>
            <a:r>
              <a:rPr lang="th-TH" sz="2800" dirty="0" smtClean="0"/>
              <a:t>ไม่มีความชัดเจน</a:t>
            </a:r>
          </a:p>
          <a:p>
            <a:pPr marL="457207" lvl="1" indent="0">
              <a:buNone/>
            </a:pPr>
            <a:r>
              <a:rPr lang="th-TH" sz="2800" dirty="0" smtClean="0"/>
              <a:t>การรัฐประหารเมื่อวันที่ </a:t>
            </a:r>
            <a:r>
              <a:rPr lang="en-US" sz="2000" dirty="0" smtClean="0"/>
              <a:t>22 </a:t>
            </a:r>
            <a:r>
              <a:rPr lang="th-TH" sz="2800" dirty="0" smtClean="0"/>
              <a:t>พฤษภาคม </a:t>
            </a:r>
            <a:r>
              <a:rPr lang="en-US" sz="2000" dirty="0" smtClean="0"/>
              <a:t>2557</a:t>
            </a:r>
            <a:r>
              <a:rPr lang="en-US" sz="2800" dirty="0" smtClean="0"/>
              <a:t> </a:t>
            </a:r>
            <a:r>
              <a:rPr lang="th-TH" sz="2800" dirty="0" smtClean="0"/>
              <a:t>ได้เปลี่ยนทิศทางของการใช้จ่ายเริ่มเข้าสู่ปกติ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87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ปัจจัยต่างประเทศ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2800" dirty="0" smtClean="0"/>
              <a:t>การฟื้นตัวใน ประเทศพัฒนาแล้ว เช่น</a:t>
            </a:r>
          </a:p>
          <a:p>
            <a:pPr lvl="1"/>
            <a:r>
              <a:rPr lang="th-TH" sz="2600" dirty="0" smtClean="0"/>
              <a:t>สหรัฐอเมริกา</a:t>
            </a:r>
          </a:p>
          <a:p>
            <a:pPr lvl="1"/>
            <a:r>
              <a:rPr lang="th-TH" sz="2600" dirty="0" smtClean="0"/>
              <a:t>ยุโรป</a:t>
            </a:r>
          </a:p>
          <a:p>
            <a:pPr lvl="1"/>
            <a:r>
              <a:rPr lang="th-TH" sz="2600" dirty="0" smtClean="0"/>
              <a:t>ญี่ปุ่น</a:t>
            </a:r>
          </a:p>
          <a:p>
            <a:pPr marL="514351" indent="-457200">
              <a:buFont typeface="Wingdings" panose="05000000000000000000" pitchFamily="2" charset="2"/>
              <a:buChar char="Ø"/>
            </a:pPr>
            <a:r>
              <a:rPr lang="th-TH" sz="2800" dirty="0" smtClean="0"/>
              <a:t>ประเทศในเอเชียมีการชะลอตัว</a:t>
            </a:r>
          </a:p>
          <a:p>
            <a:pPr marL="914407" lvl="1" indent="-457200">
              <a:buFont typeface="Wingdings" panose="05000000000000000000" pitchFamily="2" charset="2"/>
              <a:buChar char="Ø"/>
            </a:pPr>
            <a:r>
              <a:rPr lang="th-TH" sz="2600" dirty="0" smtClean="0"/>
              <a:t>จีน</a:t>
            </a:r>
          </a:p>
          <a:p>
            <a:pPr marL="914407" lvl="1" indent="-457200">
              <a:buFont typeface="Wingdings" panose="05000000000000000000" pitchFamily="2" charset="2"/>
              <a:buChar char="Ø"/>
            </a:pPr>
            <a:r>
              <a:rPr lang="th-TH" sz="2600" dirty="0" smtClean="0"/>
              <a:t>อินเดีย</a:t>
            </a:r>
          </a:p>
          <a:p>
            <a:pPr marL="914407" lvl="1" indent="-457200">
              <a:buFont typeface="Wingdings" panose="05000000000000000000" pitchFamily="2" charset="2"/>
              <a:buChar char="Ø"/>
            </a:pPr>
            <a:r>
              <a:rPr lang="th-TH" sz="2600" dirty="0" smtClean="0"/>
              <a:t>อินโดนีเซีย</a:t>
            </a:r>
            <a:endParaRPr lang="en-US" sz="2600" dirty="0" smtClean="0"/>
          </a:p>
          <a:p>
            <a:pPr marL="514351" indent="-457200">
              <a:buFont typeface="Wingdings" panose="05000000000000000000" pitchFamily="2" charset="2"/>
              <a:buChar char="Ø"/>
            </a:pPr>
            <a:r>
              <a:rPr lang="th-TH" sz="2800" dirty="0" smtClean="0"/>
              <a:t>ตะวันออกกลางและรัสเซีย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2800" dirty="0" smtClean="0"/>
              <a:t>มีแนวโน้มดีขึ้นอย่างช้าๆ </a:t>
            </a:r>
          </a:p>
          <a:p>
            <a:r>
              <a:rPr lang="th-TH" sz="2800" dirty="0" smtClean="0"/>
              <a:t>การว่างงานลดลง</a:t>
            </a:r>
          </a:p>
          <a:p>
            <a:r>
              <a:rPr lang="th-TH" sz="2800" dirty="0" smtClean="0"/>
              <a:t>เงินเฟ้อยังต่ำ</a:t>
            </a:r>
          </a:p>
          <a:p>
            <a:r>
              <a:rPr lang="th-TH" sz="2800" dirty="0" smtClean="0"/>
              <a:t>แต่</a:t>
            </a:r>
            <a:r>
              <a:rPr lang="th-TH" sz="2800" dirty="0" smtClean="0"/>
              <a:t>อัตราดอกเบี้ยยังตรึงไว้</a:t>
            </a:r>
            <a:r>
              <a:rPr lang="th-TH" sz="2800" dirty="0" smtClean="0"/>
              <a:t>ต่ำ</a:t>
            </a:r>
          </a:p>
          <a:p>
            <a:r>
              <a:rPr lang="th-TH" sz="2800" dirty="0" smtClean="0"/>
              <a:t>การ</a:t>
            </a:r>
            <a:r>
              <a:rPr lang="th-TH" sz="2800" dirty="0"/>
              <a:t>ถอนนโยบายกระตุ้นเศรษฐกิจด้วยนโยบายการเงิน ที่ผ่อนปรน</a:t>
            </a:r>
            <a:endParaRPr lang="th-TH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62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ตลาดทุนโลก และ ตลาดทุนไทย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ตลาดทุนโลก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ผลกระทบจากวิกฤตเศรษฐกิจและการเงิน </a:t>
            </a:r>
            <a:r>
              <a:rPr lang="en-US" sz="2000" dirty="0" smtClean="0"/>
              <a:t>2007-9</a:t>
            </a:r>
          </a:p>
          <a:p>
            <a:r>
              <a:rPr lang="th-TH" sz="2400" dirty="0" smtClean="0"/>
              <a:t>ตลาดหุ้น</a:t>
            </a:r>
          </a:p>
          <a:p>
            <a:r>
              <a:rPr lang="th-TH" sz="2400" dirty="0" smtClean="0"/>
              <a:t>ตลาดตราสารหนี้</a:t>
            </a:r>
          </a:p>
          <a:p>
            <a:r>
              <a:rPr lang="th-TH" sz="2400" dirty="0" smtClean="0"/>
              <a:t>บทบาทของเงินหยวน</a:t>
            </a:r>
          </a:p>
          <a:p>
            <a:r>
              <a:rPr lang="th-TH" sz="2400" dirty="0" smtClean="0"/>
              <a:t>การตั้งองค์กรการเงินโลกขนานกับ </a:t>
            </a:r>
            <a:r>
              <a:rPr lang="en-US" sz="2000" dirty="0" smtClean="0"/>
              <a:t>IMF/WB/ADB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h-TH" dirty="0" smtClean="0"/>
              <a:t>ตลาดทุนไทย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การเปลี่ยนแปลงตั้งแต่วันที่</a:t>
            </a:r>
            <a:r>
              <a:rPr lang="th-TH" sz="2000" dirty="0" smtClean="0"/>
              <a:t> </a:t>
            </a:r>
            <a:r>
              <a:rPr lang="en-US" sz="2000" dirty="0" smtClean="0"/>
              <a:t>22 </a:t>
            </a:r>
            <a:r>
              <a:rPr lang="th-TH" dirty="0" smtClean="0"/>
              <a:t>พค </a:t>
            </a:r>
            <a:r>
              <a:rPr lang="en-US" sz="2000" dirty="0" smtClean="0"/>
              <a:t>2557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การฟื้นตัวของการใช้จ่าย</a:t>
            </a:r>
            <a:r>
              <a:rPr lang="th-TH" sz="2800" dirty="0" smtClean="0"/>
              <a:t>รวม</a:t>
            </a:r>
            <a:r>
              <a:rPr lang="en-US" sz="2800" dirty="0" smtClean="0"/>
              <a:t>                 </a:t>
            </a:r>
            <a:r>
              <a:rPr lang="en-US" sz="2800" dirty="0" smtClean="0"/>
              <a:t>/</a:t>
            </a:r>
            <a:endParaRPr lang="th-TH" sz="2800" dirty="0" smtClean="0"/>
          </a:p>
          <a:p>
            <a:r>
              <a:rPr lang="th-TH" sz="2800" dirty="0" smtClean="0"/>
              <a:t>การจัดระเบียบสังคมให้ปฏิบัติตาม</a:t>
            </a:r>
            <a:r>
              <a:rPr lang="th-TH" sz="2800" dirty="0" smtClean="0"/>
              <a:t>กฏหมาย</a:t>
            </a:r>
            <a:r>
              <a:rPr lang="en-US" sz="2800" dirty="0" smtClean="0"/>
              <a:t>   /</a:t>
            </a:r>
            <a:endParaRPr lang="th-TH" sz="2800" dirty="0" smtClean="0"/>
          </a:p>
          <a:p>
            <a:r>
              <a:rPr lang="th-TH" sz="2800" dirty="0" smtClean="0"/>
              <a:t>การปฏิรูปเศรษฐกิจและ</a:t>
            </a:r>
            <a:r>
              <a:rPr lang="th-TH" sz="2800" dirty="0" smtClean="0"/>
              <a:t>สังคม</a:t>
            </a:r>
            <a:r>
              <a:rPr lang="en-US" sz="2800" dirty="0" smtClean="0"/>
              <a:t>                </a:t>
            </a:r>
            <a:r>
              <a:rPr lang="en-US" sz="2800" dirty="0" smtClean="0"/>
              <a:t>?</a:t>
            </a:r>
            <a:endParaRPr lang="th-TH" sz="2800" dirty="0" smtClean="0"/>
          </a:p>
          <a:p>
            <a:pPr lvl="2"/>
            <a:r>
              <a:rPr lang="th-TH" sz="2400" dirty="0" smtClean="0"/>
              <a:t>ด้านเศรษฐกิจ</a:t>
            </a:r>
          </a:p>
          <a:p>
            <a:pPr lvl="2"/>
            <a:r>
              <a:rPr lang="th-TH" sz="2400" dirty="0"/>
              <a:t>ด้านการเงินการคลัง</a:t>
            </a:r>
          </a:p>
          <a:p>
            <a:pPr lvl="2"/>
            <a:r>
              <a:rPr lang="th-TH" sz="2400" dirty="0" smtClean="0"/>
              <a:t>ด้านการปกครอง</a:t>
            </a:r>
          </a:p>
        </p:txBody>
      </p:sp>
    </p:spTree>
    <p:extLst>
      <p:ext uri="{BB962C8B-B14F-4D97-AF65-F5344CB8AC3E}">
        <p14:creationId xmlns:p14="http://schemas.microsoft.com/office/powerpoint/2010/main" val="15737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 smtClean="0"/>
              <a:t>ปฏิรูปเศรษฐกิจและสังคม </a:t>
            </a:r>
            <a:r>
              <a:rPr lang="en-US" dirty="0" smtClean="0"/>
              <a:t>:</a:t>
            </a:r>
            <a:r>
              <a:rPr lang="th-TH" dirty="0" smtClean="0"/>
              <a:t>เพื่อปรับโครงสร้างเศรษฐกิจและสังคมให้มีความสามารถ</a:t>
            </a:r>
            <a:r>
              <a:rPr lang="th-TH" dirty="0" smtClean="0"/>
              <a:t>ในการ</a:t>
            </a:r>
            <a:r>
              <a:rPr lang="th-TH" dirty="0" smtClean="0"/>
              <a:t>แข่งขันอย่างยั่งยืน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481262"/>
            <a:ext cx="3298112" cy="566738"/>
          </a:xfrm>
        </p:spPr>
        <p:txBody>
          <a:bodyPr/>
          <a:lstStyle/>
          <a:p>
            <a:r>
              <a:rPr lang="th-TH" dirty="0" smtClean="0"/>
              <a:t>ภาค</a:t>
            </a:r>
            <a:r>
              <a:rPr lang="th-TH" dirty="0" smtClean="0"/>
              <a:t>เศรษฐกิจ</a:t>
            </a:r>
            <a:r>
              <a:rPr lang="en-US" dirty="0" smtClean="0"/>
              <a:t>: </a:t>
            </a:r>
            <a:r>
              <a:rPr lang="th-TH" dirty="0" smtClean="0"/>
              <a:t>ความเพียงพอ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3048000"/>
            <a:ext cx="3298113" cy="20574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เกษตร</a:t>
            </a:r>
          </a:p>
          <a:p>
            <a:r>
              <a:rPr lang="th-TH" sz="2400" dirty="0" smtClean="0"/>
              <a:t>อุตสาหกรรม</a:t>
            </a:r>
          </a:p>
          <a:p>
            <a:r>
              <a:rPr lang="th-TH" sz="2400" dirty="0" smtClean="0"/>
              <a:t>บริการ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2481262"/>
            <a:ext cx="3298113" cy="566738"/>
          </a:xfrm>
        </p:spPr>
        <p:txBody>
          <a:bodyPr/>
          <a:lstStyle/>
          <a:p>
            <a:r>
              <a:rPr lang="th-TH" dirty="0" smtClean="0"/>
              <a:t>ภาค</a:t>
            </a:r>
            <a:r>
              <a:rPr lang="th-TH" dirty="0" smtClean="0"/>
              <a:t>สังคม</a:t>
            </a:r>
            <a:r>
              <a:rPr lang="en-US" dirty="0" smtClean="0"/>
              <a:t>: </a:t>
            </a:r>
            <a:r>
              <a:rPr lang="th-TH" dirty="0" smtClean="0"/>
              <a:t>การกระจายให้ทั่วถึง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971800"/>
            <a:ext cx="3298113" cy="27432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คน</a:t>
            </a:r>
          </a:p>
          <a:p>
            <a:pPr marL="457207" lvl="1" indent="0">
              <a:buNone/>
            </a:pPr>
            <a:r>
              <a:rPr lang="th-TH" sz="2200" dirty="0" smtClean="0"/>
              <a:t>คุณภาพชีวิตของเด็ก สตรี คนชรา</a:t>
            </a:r>
          </a:p>
          <a:p>
            <a:pPr marL="0" indent="0">
              <a:buNone/>
            </a:pPr>
            <a:r>
              <a:rPr lang="th-TH" sz="2400" dirty="0"/>
              <a:t>	</a:t>
            </a:r>
            <a:r>
              <a:rPr lang="th-TH" sz="2400" dirty="0" smtClean="0"/>
              <a:t>การศึกษาและการมีงานทำ</a:t>
            </a:r>
          </a:p>
          <a:p>
            <a:pPr marL="0" indent="0">
              <a:buNone/>
            </a:pPr>
            <a:r>
              <a:rPr lang="th-TH" sz="2400" dirty="0" smtClean="0"/>
              <a:t>	สถาบันครอบครัว</a:t>
            </a:r>
            <a:endParaRPr lang="th-TH" sz="2400" dirty="0" smtClean="0"/>
          </a:p>
          <a:p>
            <a:r>
              <a:rPr lang="th-TH" sz="2400" dirty="0" smtClean="0"/>
              <a:t>สิ่งแวดล้อม</a:t>
            </a:r>
          </a:p>
          <a:p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791200"/>
            <a:ext cx="76674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/>
              <a:t>เพื่อเพิ่มคุณภาพชีวิตแก่ประชาชนให้อยู่ในสังคมที่ติดกลุ่มประเทศที่พัฒนาแล้ว</a:t>
            </a:r>
            <a:endParaRPr lang="en-US" sz="2800" dirty="0" smtClean="0"/>
          </a:p>
          <a:p>
            <a:r>
              <a:rPr lang="th-TH" sz="2800" dirty="0" smtClean="0"/>
              <a:t>ภายใน </a:t>
            </a:r>
            <a:r>
              <a:rPr lang="en-US" sz="2800" dirty="0" smtClean="0"/>
              <a:t>10 </a:t>
            </a:r>
            <a:r>
              <a:rPr lang="th-TH" sz="2800" dirty="0" smtClean="0"/>
              <a:t>ปีข้างหน้า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8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การปฏิรูประบบการเงินการ</a:t>
            </a:r>
            <a:r>
              <a:rPr lang="th-TH" dirty="0" smtClean="0"/>
              <a:t>คลัง</a:t>
            </a:r>
            <a:r>
              <a:rPr lang="en-US" dirty="0" smtClean="0"/>
              <a:t>: </a:t>
            </a:r>
            <a:r>
              <a:rPr lang="th-TH" dirty="0" smtClean="0"/>
              <a:t>เพื่อเพิ่มประสิทธิภาพของระบบการเงินและความมั่นคง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ระบบงบประมาณและหนี้สาธารณะ</a:t>
            </a:r>
          </a:p>
          <a:p>
            <a:r>
              <a:rPr lang="th-TH" sz="2400" dirty="0" smtClean="0"/>
              <a:t>ระบบธนาคารของรัฐ</a:t>
            </a:r>
          </a:p>
          <a:p>
            <a:r>
              <a:rPr lang="th-TH" sz="2400" dirty="0" smtClean="0"/>
              <a:t>ระบบการร่วมทุนของรัฐวิสาหกิจกับ</a:t>
            </a:r>
            <a:r>
              <a:rPr lang="th-TH" sz="2400" dirty="0" smtClean="0"/>
              <a:t>เอกชน </a:t>
            </a:r>
            <a:r>
              <a:rPr lang="en-US" sz="2400" dirty="0" smtClean="0"/>
              <a:t>(PPP)</a:t>
            </a:r>
            <a:endParaRPr lang="th-TH" sz="2400" dirty="0" smtClean="0"/>
          </a:p>
          <a:p>
            <a:r>
              <a:rPr lang="th-TH" sz="2400" dirty="0" smtClean="0"/>
              <a:t>ระบบการออมและความมั่นคงของสถาบันการเงิน</a:t>
            </a:r>
          </a:p>
          <a:p>
            <a:r>
              <a:rPr lang="th-TH" sz="2400" dirty="0" smtClean="0"/>
              <a:t>การพัฒนาตลาดทุน เพื่อ </a:t>
            </a:r>
            <a:r>
              <a:rPr lang="en-US" sz="2400" dirty="0" err="1" smtClean="0"/>
              <a:t>sme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05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การปฏิรูประบบการ</a:t>
            </a:r>
            <a:r>
              <a:rPr lang="th-TH" dirty="0" smtClean="0"/>
              <a:t>ปกครอง เพื่อแก้ปัญหาคอรัปชั่น และอุปสรรคการทำงานของระบบเศรษฐกิจและสังคม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819400"/>
            <a:ext cx="6711654" cy="3429006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ระบอบการ</a:t>
            </a:r>
            <a:r>
              <a:rPr lang="th-TH" sz="2400" dirty="0" smtClean="0"/>
              <a:t>เลือกตั้ง</a:t>
            </a:r>
            <a:r>
              <a:rPr lang="th-TH" sz="2400" dirty="0" smtClean="0"/>
              <a:t>และรัฐธรรมนูญ</a:t>
            </a:r>
            <a:endParaRPr lang="th-TH" sz="2400" dirty="0" smtClean="0"/>
          </a:p>
          <a:p>
            <a:r>
              <a:rPr lang="th-TH" sz="2400" dirty="0" smtClean="0"/>
              <a:t>ระบบราชการ </a:t>
            </a:r>
            <a:r>
              <a:rPr lang="th-TH" sz="2400" dirty="0" smtClean="0"/>
              <a:t>บทบาทอำนาจ</a:t>
            </a:r>
            <a:r>
              <a:rPr lang="th-TH" sz="2400" dirty="0" smtClean="0"/>
              <a:t>ของ</a:t>
            </a:r>
            <a:r>
              <a:rPr lang="th-TH" sz="2400" dirty="0" smtClean="0"/>
              <a:t>ภาครัฐ</a:t>
            </a:r>
          </a:p>
          <a:p>
            <a:r>
              <a:rPr lang="th-TH" sz="2400" dirty="0" smtClean="0"/>
              <a:t>การกระจายอำนาจสู่ท้องถิ่น</a:t>
            </a:r>
            <a:endParaRPr lang="th-TH" sz="2400" dirty="0" smtClean="0"/>
          </a:p>
          <a:p>
            <a:r>
              <a:rPr lang="th-TH" sz="2400" dirty="0" smtClean="0"/>
              <a:t>การยกเลิกหรือปรับปรุง</a:t>
            </a:r>
            <a:r>
              <a:rPr lang="th-TH" sz="2400" dirty="0" smtClean="0"/>
              <a:t>กฎหมายให้ทันสมัย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36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531</TotalTime>
  <Words>389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Arial</vt:lpstr>
      <vt:lpstr>Century Gothic</vt:lpstr>
      <vt:lpstr>Cordia New</vt:lpstr>
      <vt:lpstr>Wingdings</vt:lpstr>
      <vt:lpstr>Wingdings 3</vt:lpstr>
      <vt:lpstr>Ion</vt:lpstr>
      <vt:lpstr>อนาคตเศรษฐกิจไทย ก้าวไกลสู่ตลาดทุน</vt:lpstr>
      <vt:lpstr>การเปลี่ยนแปลงในช่วง ครึ่งแรกของปี 2557</vt:lpstr>
      <vt:lpstr>ปัจจัยต่างประเทศ</vt:lpstr>
      <vt:lpstr>ตลาดทุนโลก และ ตลาดทุนไทย</vt:lpstr>
      <vt:lpstr>การเปลี่ยนแปลงตั้งแต่วันที่ 22 พค 2557</vt:lpstr>
      <vt:lpstr>การปฏิรูปเศรษฐกิจและสังคม :เพื่อปรับโครงสร้างเศรษฐกิจและสังคมให้มีความสามารถในการแข่งขันอย่างยั่งยืน</vt:lpstr>
      <vt:lpstr>การปฏิรูประบบการเงินการคลัง: เพื่อเพิ่มประสิทธิภาพของระบบการเงินและความมั่นคง </vt:lpstr>
      <vt:lpstr>การปฏิรูประบบการปกครอง เพื่อแก้ปัญหาคอรัปชั่น และอุปสรรคการทำงานของระบบเศรษฐกิจและสังคม</vt:lpstr>
      <vt:lpstr>What is needed?</vt:lpstr>
      <vt:lpstr>Pisitleeahtam@gmail.com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ปรับปรุงระบบโทรศัพท์ใหม่</dc:title>
  <dc:creator>chokchai</dc:creator>
  <cp:lastModifiedBy>Windows User</cp:lastModifiedBy>
  <cp:revision>56</cp:revision>
  <dcterms:created xsi:type="dcterms:W3CDTF">2014-02-28T01:33:45Z</dcterms:created>
  <dcterms:modified xsi:type="dcterms:W3CDTF">2014-07-23T01:35:47Z</dcterms:modified>
</cp:coreProperties>
</file>