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6" r:id="rId4"/>
    <p:sldId id="293" r:id="rId5"/>
    <p:sldId id="288" r:id="rId6"/>
    <p:sldId id="289" r:id="rId7"/>
    <p:sldId id="300" r:id="rId8"/>
    <p:sldId id="296" r:id="rId9"/>
    <p:sldId id="287" r:id="rId10"/>
    <p:sldId id="257" r:id="rId11"/>
    <p:sldId id="258" r:id="rId12"/>
    <p:sldId id="303" r:id="rId13"/>
    <p:sldId id="298" r:id="rId14"/>
    <p:sldId id="294" r:id="rId15"/>
    <p:sldId id="291" r:id="rId16"/>
    <p:sldId id="259" r:id="rId17"/>
    <p:sldId id="295" r:id="rId18"/>
    <p:sldId id="297" r:id="rId19"/>
    <p:sldId id="260" r:id="rId20"/>
    <p:sldId id="261" r:id="rId21"/>
    <p:sldId id="272" r:id="rId22"/>
    <p:sldId id="267" r:id="rId23"/>
    <p:sldId id="277" r:id="rId24"/>
    <p:sldId id="278" r:id="rId25"/>
    <p:sldId id="280" r:id="rId26"/>
    <p:sldId id="273" r:id="rId27"/>
    <p:sldId id="269" r:id="rId28"/>
    <p:sldId id="304" r:id="rId29"/>
    <p:sldId id="305" r:id="rId30"/>
    <p:sldId id="281" r:id="rId31"/>
    <p:sldId id="262" r:id="rId32"/>
    <p:sldId id="263" r:id="rId33"/>
    <p:sldId id="266" r:id="rId34"/>
    <p:sldId id="264" r:id="rId35"/>
    <p:sldId id="301" r:id="rId36"/>
    <p:sldId id="265" r:id="rId37"/>
    <p:sldId id="299" r:id="rId38"/>
    <p:sldId id="275" r:id="rId39"/>
    <p:sldId id="306" r:id="rId40"/>
    <p:sldId id="307" r:id="rId41"/>
    <p:sldId id="283" r:id="rId42"/>
    <p:sldId id="27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5827CD-B7E4-4C7E-A02F-3B5471E8D582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11D7FB29-CD1E-428B-8FEE-B500DF37496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/>
            <a:t>การยอมรับความเสี่ยง </a:t>
          </a:r>
          <a:endParaRPr lang="en-US" b="1" dirty="0" smtClean="0"/>
        </a:p>
        <a:p>
          <a:r>
            <a:rPr lang="en-US" b="1" dirty="0" smtClean="0"/>
            <a:t>risk acceptance</a:t>
          </a:r>
          <a:endParaRPr lang="th-TH" b="1" dirty="0"/>
        </a:p>
      </dgm:t>
    </dgm:pt>
    <dgm:pt modelId="{37ACD21E-ED36-4722-89B5-1096CBB27E49}" type="parTrans" cxnId="{EC0422B3-34CC-4A9F-9235-3961274DDAF8}">
      <dgm:prSet/>
      <dgm:spPr/>
      <dgm:t>
        <a:bodyPr/>
        <a:lstStyle/>
        <a:p>
          <a:endParaRPr lang="th-TH"/>
        </a:p>
      </dgm:t>
    </dgm:pt>
    <dgm:pt modelId="{6D68A8DF-C8CF-48A3-AE54-2661824E4AAB}" type="sibTrans" cxnId="{EC0422B3-34CC-4A9F-9235-3961274DDAF8}">
      <dgm:prSet/>
      <dgm:spPr/>
      <dgm:t>
        <a:bodyPr/>
        <a:lstStyle/>
        <a:p>
          <a:endParaRPr lang="th-TH"/>
        </a:p>
      </dgm:t>
    </dgm:pt>
    <dgm:pt modelId="{22C0CB6F-710B-4E38-B284-B5DE368CFAA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/>
            <a:t>การลด/การควบคุมความเสี่ยง </a:t>
          </a:r>
          <a:r>
            <a:rPr lang="en-US" b="1" dirty="0" smtClean="0"/>
            <a:t>risk reduction</a:t>
          </a:r>
          <a:endParaRPr lang="th-TH" b="1" dirty="0"/>
        </a:p>
      </dgm:t>
    </dgm:pt>
    <dgm:pt modelId="{D8934CA7-E1A0-43D3-8479-95B12BCB6C4A}" type="parTrans" cxnId="{603510D3-19B2-4C34-9E1C-6E669462F572}">
      <dgm:prSet/>
      <dgm:spPr/>
      <dgm:t>
        <a:bodyPr/>
        <a:lstStyle/>
        <a:p>
          <a:endParaRPr lang="th-TH"/>
        </a:p>
      </dgm:t>
    </dgm:pt>
    <dgm:pt modelId="{5F351541-E352-47FA-9E06-DE85DF21FC3F}" type="sibTrans" cxnId="{603510D3-19B2-4C34-9E1C-6E669462F572}">
      <dgm:prSet/>
      <dgm:spPr/>
      <dgm:t>
        <a:bodyPr/>
        <a:lstStyle/>
        <a:p>
          <a:endParaRPr lang="th-TH"/>
        </a:p>
      </dgm:t>
    </dgm:pt>
    <dgm:pt modelId="{ED55B1F5-0EFC-4C67-9140-2EAC9D9335E8}">
      <dgm:prSet phldrT="[Text]" custT="1"/>
      <dgm:spPr/>
      <dgm:t>
        <a:bodyPr/>
        <a:lstStyle/>
        <a:p>
          <a:r>
            <a:rPr lang="th-TH" sz="2400" dirty="0" smtClean="0"/>
            <a:t>เป็นการปรับปรุงระบบการทำงาน หรือการออกแบบวิธีการทำงานใหม่เพื่อลดโอกาสที่จะเกิดหรือลดผลกระทบให้อยู่ในระดับที่องค์กรยอมรับได้</a:t>
          </a:r>
          <a:endParaRPr lang="th-TH" sz="2400" dirty="0"/>
        </a:p>
      </dgm:t>
    </dgm:pt>
    <dgm:pt modelId="{BC5B14E8-ECFD-4252-8602-6053DD850964}" type="parTrans" cxnId="{AC3404EF-B2C5-4FA0-8016-08D40846CF5A}">
      <dgm:prSet/>
      <dgm:spPr/>
      <dgm:t>
        <a:bodyPr/>
        <a:lstStyle/>
        <a:p>
          <a:endParaRPr lang="th-TH"/>
        </a:p>
      </dgm:t>
    </dgm:pt>
    <dgm:pt modelId="{4855C2AF-C438-4B1F-9AA5-A18454A0042C}" type="sibTrans" cxnId="{AC3404EF-B2C5-4FA0-8016-08D40846CF5A}">
      <dgm:prSet/>
      <dgm:spPr/>
      <dgm:t>
        <a:bodyPr/>
        <a:lstStyle/>
        <a:p>
          <a:endParaRPr lang="th-TH"/>
        </a:p>
      </dgm:t>
    </dgm:pt>
    <dgm:pt modelId="{B7264DA6-219F-4E1E-8B81-92B450DEEF05}">
      <dgm:prSet phldrT="[Text]" custT="1"/>
      <dgm:spPr/>
      <dgm:t>
        <a:bodyPr/>
        <a:lstStyle/>
        <a:p>
          <a:r>
            <a:rPr lang="th-TH" sz="2400" dirty="0" smtClean="0"/>
            <a:t>เป็นการยอมรับความเสี่ยงที่เกิดขึ้นเนื่องจากไม่คุ้มค่าในการจัดการ ควบคุม หรือป้องกันความเสี่ยง</a:t>
          </a:r>
          <a:endParaRPr lang="th-TH" sz="2400" dirty="0"/>
        </a:p>
      </dgm:t>
    </dgm:pt>
    <dgm:pt modelId="{424EDB90-2450-4801-9883-0AF281AF3BC0}" type="parTrans" cxnId="{BA5D373A-3A67-49CB-83C5-1E121AA56B9C}">
      <dgm:prSet/>
      <dgm:spPr/>
      <dgm:t>
        <a:bodyPr/>
        <a:lstStyle/>
        <a:p>
          <a:endParaRPr lang="th-TH"/>
        </a:p>
      </dgm:t>
    </dgm:pt>
    <dgm:pt modelId="{A050595B-DD65-431F-9283-0C921C54F350}" type="sibTrans" cxnId="{BA5D373A-3A67-49CB-83C5-1E121AA56B9C}">
      <dgm:prSet/>
      <dgm:spPr/>
      <dgm:t>
        <a:bodyPr/>
        <a:lstStyle/>
        <a:p>
          <a:endParaRPr lang="th-TH"/>
        </a:p>
      </dgm:t>
    </dgm:pt>
    <dgm:pt modelId="{43279A24-2316-4DA7-8DA3-DE862089F88D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/>
            <a:t>การกระจายความเสี่ยง </a:t>
          </a:r>
          <a:endParaRPr lang="en-US" b="1" dirty="0" smtClean="0"/>
        </a:p>
        <a:p>
          <a:r>
            <a:rPr lang="en-US" b="1" dirty="0" smtClean="0"/>
            <a:t>risk sharing</a:t>
          </a:r>
          <a:endParaRPr lang="th-TH" b="1" dirty="0"/>
        </a:p>
      </dgm:t>
    </dgm:pt>
    <dgm:pt modelId="{ECB5AE49-5CB2-489E-BC59-C0FCB4B46838}" type="parTrans" cxnId="{B3C33D34-E01C-4DF6-8E0F-8CDA208908C3}">
      <dgm:prSet/>
      <dgm:spPr/>
      <dgm:t>
        <a:bodyPr/>
        <a:lstStyle/>
        <a:p>
          <a:endParaRPr lang="th-TH"/>
        </a:p>
      </dgm:t>
    </dgm:pt>
    <dgm:pt modelId="{AD1B1BD6-7D3D-4478-97E8-F5995601ED21}" type="sibTrans" cxnId="{B3C33D34-E01C-4DF6-8E0F-8CDA208908C3}">
      <dgm:prSet/>
      <dgm:spPr/>
      <dgm:t>
        <a:bodyPr/>
        <a:lstStyle/>
        <a:p>
          <a:endParaRPr lang="th-TH"/>
        </a:p>
      </dgm:t>
    </dgm:pt>
    <dgm:pt modelId="{2B6BF4ED-E420-4716-B348-9DAA272FDD2E}">
      <dgm:prSet phldrT="[Text]"/>
      <dgm:spPr/>
      <dgm:t>
        <a:bodyPr/>
        <a:lstStyle/>
        <a:p>
          <a:r>
            <a:rPr lang="th-TH" dirty="0" smtClean="0"/>
            <a:t>เป็นการกระจาย หรือ ถ่ายโอนความเสี่ยงให้ผู้อื่นช่วยแบ่งความรับผิดชอบไป</a:t>
          </a:r>
          <a:endParaRPr lang="th-TH" dirty="0"/>
        </a:p>
      </dgm:t>
    </dgm:pt>
    <dgm:pt modelId="{1D687938-8D54-4C49-B767-AFCFFAAB8CC4}" type="parTrans" cxnId="{9A461D1D-3F55-4E73-B8C2-D65EDCAE9543}">
      <dgm:prSet/>
      <dgm:spPr/>
      <dgm:t>
        <a:bodyPr/>
        <a:lstStyle/>
        <a:p>
          <a:endParaRPr lang="th-TH"/>
        </a:p>
      </dgm:t>
    </dgm:pt>
    <dgm:pt modelId="{AD32C908-02E9-4304-8E98-FE44952A435F}" type="sibTrans" cxnId="{9A461D1D-3F55-4E73-B8C2-D65EDCAE9543}">
      <dgm:prSet/>
      <dgm:spPr/>
      <dgm:t>
        <a:bodyPr/>
        <a:lstStyle/>
        <a:p>
          <a:endParaRPr lang="th-TH"/>
        </a:p>
      </dgm:t>
    </dgm:pt>
    <dgm:pt modelId="{ADFA48A7-534F-4847-8607-C7F508FA4455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/>
            <a:t>การหลีกเลี่ยงความเสี่ยง</a:t>
          </a:r>
          <a:r>
            <a:rPr lang="en-US" b="1" dirty="0" smtClean="0"/>
            <a:t> </a:t>
          </a:r>
        </a:p>
        <a:p>
          <a:r>
            <a:rPr lang="en-US" b="1" dirty="0" smtClean="0"/>
            <a:t>risk avoidance</a:t>
          </a:r>
          <a:endParaRPr lang="th-TH" b="1" dirty="0"/>
        </a:p>
      </dgm:t>
    </dgm:pt>
    <dgm:pt modelId="{17E5103F-8F78-48B7-ADFE-5F81F8171145}" type="parTrans" cxnId="{84770DAD-FB4C-462C-816D-C7F312C5BCDC}">
      <dgm:prSet/>
      <dgm:spPr/>
      <dgm:t>
        <a:bodyPr/>
        <a:lstStyle/>
        <a:p>
          <a:endParaRPr lang="th-TH"/>
        </a:p>
      </dgm:t>
    </dgm:pt>
    <dgm:pt modelId="{B321DBF3-4737-49D8-B793-B9562DDEF277}" type="sibTrans" cxnId="{84770DAD-FB4C-462C-816D-C7F312C5BCDC}">
      <dgm:prSet/>
      <dgm:spPr/>
      <dgm:t>
        <a:bodyPr/>
        <a:lstStyle/>
        <a:p>
          <a:endParaRPr lang="th-TH"/>
        </a:p>
      </dgm:t>
    </dgm:pt>
    <dgm:pt modelId="{7747DC66-0E50-4494-A1F0-46B95E8C6DCD}">
      <dgm:prSet phldrT="[Text]"/>
      <dgm:spPr/>
      <dgm:t>
        <a:bodyPr/>
        <a:lstStyle/>
        <a:p>
          <a:r>
            <a:rPr lang="th-TH" dirty="0" smtClean="0"/>
            <a:t>เป็นการจัดการกับความเสี่ยงที่อยู่ในระดับสูง และหน่วยงานไม่อาจยอมรับได้ จึงต้องตัดสินใจยกเลิกโครงการ/กิจกรรมนั้นไป</a:t>
          </a:r>
          <a:endParaRPr lang="th-TH" dirty="0"/>
        </a:p>
      </dgm:t>
    </dgm:pt>
    <dgm:pt modelId="{256DE8B6-8FAA-4173-B9D7-FCF7D011AD40}" type="parTrans" cxnId="{340F6929-A084-45DD-A825-87D4B0F3901A}">
      <dgm:prSet/>
      <dgm:spPr/>
      <dgm:t>
        <a:bodyPr/>
        <a:lstStyle/>
        <a:p>
          <a:endParaRPr lang="th-TH"/>
        </a:p>
      </dgm:t>
    </dgm:pt>
    <dgm:pt modelId="{0683F1DC-F4C9-4CCC-B667-357D0340F95E}" type="sibTrans" cxnId="{340F6929-A084-45DD-A825-87D4B0F3901A}">
      <dgm:prSet/>
      <dgm:spPr/>
      <dgm:t>
        <a:bodyPr/>
        <a:lstStyle/>
        <a:p>
          <a:endParaRPr lang="th-TH"/>
        </a:p>
      </dgm:t>
    </dgm:pt>
    <dgm:pt modelId="{CAB15553-AEBA-4BD5-9D24-D81BA59D1F50}" type="pres">
      <dgm:prSet presAssocID="{DB5827CD-B7E4-4C7E-A02F-3B5471E8D5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D5A9790-3EA6-4215-BB74-47C48B123E72}" type="pres">
      <dgm:prSet presAssocID="{11D7FB29-CD1E-428B-8FEE-B500DF374965}" presName="linNode" presStyleCnt="0"/>
      <dgm:spPr/>
    </dgm:pt>
    <dgm:pt modelId="{BCE3F1C6-9E7C-43DA-AF27-0D1C53FE541E}" type="pres">
      <dgm:prSet presAssocID="{11D7FB29-CD1E-428B-8FEE-B500DF37496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8825A89-0E37-44E7-80BC-D67A03657C21}" type="pres">
      <dgm:prSet presAssocID="{11D7FB29-CD1E-428B-8FEE-B500DF37496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11FAC6C-C4AA-4913-98AD-CBD97A283538}" type="pres">
      <dgm:prSet presAssocID="{6D68A8DF-C8CF-48A3-AE54-2661824E4AAB}" presName="sp" presStyleCnt="0"/>
      <dgm:spPr/>
    </dgm:pt>
    <dgm:pt modelId="{CAC9748B-18A2-4673-BDE9-07C89C893C62}" type="pres">
      <dgm:prSet presAssocID="{22C0CB6F-710B-4E38-B284-B5DE368CFAAC}" presName="linNode" presStyleCnt="0"/>
      <dgm:spPr/>
    </dgm:pt>
    <dgm:pt modelId="{DE66BC10-0609-4D6A-9BEB-9AA00B9A0C87}" type="pres">
      <dgm:prSet presAssocID="{22C0CB6F-710B-4E38-B284-B5DE368CFAA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110C5B-E6A6-47FD-89D8-B84C6BC9D4F1}" type="pres">
      <dgm:prSet presAssocID="{22C0CB6F-710B-4E38-B284-B5DE368CFAAC}" presName="descendantText" presStyleLbl="alignAccFollowNode1" presStyleIdx="1" presStyleCnt="4" custScaleY="12043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6CF18C-5F42-4770-B84E-06D73285A92E}" type="pres">
      <dgm:prSet presAssocID="{5F351541-E352-47FA-9E06-DE85DF21FC3F}" presName="sp" presStyleCnt="0"/>
      <dgm:spPr/>
    </dgm:pt>
    <dgm:pt modelId="{2082B23F-263C-4B3F-8B42-E6D7DC72E0CC}" type="pres">
      <dgm:prSet presAssocID="{43279A24-2316-4DA7-8DA3-DE862089F88D}" presName="linNode" presStyleCnt="0"/>
      <dgm:spPr/>
    </dgm:pt>
    <dgm:pt modelId="{76957AEB-1073-43A2-BEE2-CA6D9BAAD3D4}" type="pres">
      <dgm:prSet presAssocID="{43279A24-2316-4DA7-8DA3-DE862089F88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3DD2A0-C305-412C-A20C-7571D4712AFA}" type="pres">
      <dgm:prSet presAssocID="{43279A24-2316-4DA7-8DA3-DE862089F88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E563635-7AD9-4933-9919-1172D4F989D3}" type="pres">
      <dgm:prSet presAssocID="{AD1B1BD6-7D3D-4478-97E8-F5995601ED21}" presName="sp" presStyleCnt="0"/>
      <dgm:spPr/>
    </dgm:pt>
    <dgm:pt modelId="{01573322-30C5-4ADD-B5F3-44F7E70817B1}" type="pres">
      <dgm:prSet presAssocID="{ADFA48A7-534F-4847-8607-C7F508FA4455}" presName="linNode" presStyleCnt="0"/>
      <dgm:spPr/>
    </dgm:pt>
    <dgm:pt modelId="{19FF157A-0B89-4A21-877A-FD6D2A3C85AD}" type="pres">
      <dgm:prSet presAssocID="{ADFA48A7-534F-4847-8607-C7F508FA4455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99B43A6-635E-461F-84EA-B817504A85F1}" type="pres">
      <dgm:prSet presAssocID="{ADFA48A7-534F-4847-8607-C7F508FA4455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7DB77A0-9D8C-46A5-AB8C-A57F771CF009}" type="presOf" srcId="{22C0CB6F-710B-4E38-B284-B5DE368CFAAC}" destId="{DE66BC10-0609-4D6A-9BEB-9AA00B9A0C87}" srcOrd="0" destOrd="0" presId="urn:microsoft.com/office/officeart/2005/8/layout/vList5"/>
    <dgm:cxn modelId="{28F7F2F9-3C86-45FB-BAE3-099435EE35CF}" type="presOf" srcId="{B7264DA6-219F-4E1E-8B81-92B450DEEF05}" destId="{38825A89-0E37-44E7-80BC-D67A03657C21}" srcOrd="0" destOrd="0" presId="urn:microsoft.com/office/officeart/2005/8/layout/vList5"/>
    <dgm:cxn modelId="{84770DAD-FB4C-462C-816D-C7F312C5BCDC}" srcId="{DB5827CD-B7E4-4C7E-A02F-3B5471E8D582}" destId="{ADFA48A7-534F-4847-8607-C7F508FA4455}" srcOrd="3" destOrd="0" parTransId="{17E5103F-8F78-48B7-ADFE-5F81F8171145}" sibTransId="{B321DBF3-4737-49D8-B793-B9562DDEF277}"/>
    <dgm:cxn modelId="{2BF904F9-DCD3-4B9C-8FA0-93C68DD52B67}" type="presOf" srcId="{ED55B1F5-0EFC-4C67-9140-2EAC9D9335E8}" destId="{14110C5B-E6A6-47FD-89D8-B84C6BC9D4F1}" srcOrd="0" destOrd="0" presId="urn:microsoft.com/office/officeart/2005/8/layout/vList5"/>
    <dgm:cxn modelId="{3F3039E5-AE36-43A2-A02E-05E685914E78}" type="presOf" srcId="{2B6BF4ED-E420-4716-B348-9DAA272FDD2E}" destId="{473DD2A0-C305-412C-A20C-7571D4712AFA}" srcOrd="0" destOrd="0" presId="urn:microsoft.com/office/officeart/2005/8/layout/vList5"/>
    <dgm:cxn modelId="{00C5F6EB-4064-4F9B-ABB8-1604BE2F10D2}" type="presOf" srcId="{11D7FB29-CD1E-428B-8FEE-B500DF374965}" destId="{BCE3F1C6-9E7C-43DA-AF27-0D1C53FE541E}" srcOrd="0" destOrd="0" presId="urn:microsoft.com/office/officeart/2005/8/layout/vList5"/>
    <dgm:cxn modelId="{BA5D373A-3A67-49CB-83C5-1E121AA56B9C}" srcId="{11D7FB29-CD1E-428B-8FEE-B500DF374965}" destId="{B7264DA6-219F-4E1E-8B81-92B450DEEF05}" srcOrd="0" destOrd="0" parTransId="{424EDB90-2450-4801-9883-0AF281AF3BC0}" sibTransId="{A050595B-DD65-431F-9283-0C921C54F350}"/>
    <dgm:cxn modelId="{340F6929-A084-45DD-A825-87D4B0F3901A}" srcId="{ADFA48A7-534F-4847-8607-C7F508FA4455}" destId="{7747DC66-0E50-4494-A1F0-46B95E8C6DCD}" srcOrd="0" destOrd="0" parTransId="{256DE8B6-8FAA-4173-B9D7-FCF7D011AD40}" sibTransId="{0683F1DC-F4C9-4CCC-B667-357D0340F95E}"/>
    <dgm:cxn modelId="{EC0422B3-34CC-4A9F-9235-3961274DDAF8}" srcId="{DB5827CD-B7E4-4C7E-A02F-3B5471E8D582}" destId="{11D7FB29-CD1E-428B-8FEE-B500DF374965}" srcOrd="0" destOrd="0" parTransId="{37ACD21E-ED36-4722-89B5-1096CBB27E49}" sibTransId="{6D68A8DF-C8CF-48A3-AE54-2661824E4AAB}"/>
    <dgm:cxn modelId="{7F039589-030B-47A6-BE50-D5AA106A390E}" type="presOf" srcId="{ADFA48A7-534F-4847-8607-C7F508FA4455}" destId="{19FF157A-0B89-4A21-877A-FD6D2A3C85AD}" srcOrd="0" destOrd="0" presId="urn:microsoft.com/office/officeart/2005/8/layout/vList5"/>
    <dgm:cxn modelId="{8CE9B49A-728C-42E7-81C9-8A8B1D69D3E4}" type="presOf" srcId="{DB5827CD-B7E4-4C7E-A02F-3B5471E8D582}" destId="{CAB15553-AEBA-4BD5-9D24-D81BA59D1F50}" srcOrd="0" destOrd="0" presId="urn:microsoft.com/office/officeart/2005/8/layout/vList5"/>
    <dgm:cxn modelId="{9A461D1D-3F55-4E73-B8C2-D65EDCAE9543}" srcId="{43279A24-2316-4DA7-8DA3-DE862089F88D}" destId="{2B6BF4ED-E420-4716-B348-9DAA272FDD2E}" srcOrd="0" destOrd="0" parTransId="{1D687938-8D54-4C49-B767-AFCFFAAB8CC4}" sibTransId="{AD32C908-02E9-4304-8E98-FE44952A435F}"/>
    <dgm:cxn modelId="{B3C33D34-E01C-4DF6-8E0F-8CDA208908C3}" srcId="{DB5827CD-B7E4-4C7E-A02F-3B5471E8D582}" destId="{43279A24-2316-4DA7-8DA3-DE862089F88D}" srcOrd="2" destOrd="0" parTransId="{ECB5AE49-5CB2-489E-BC59-C0FCB4B46838}" sibTransId="{AD1B1BD6-7D3D-4478-97E8-F5995601ED21}"/>
    <dgm:cxn modelId="{AC3404EF-B2C5-4FA0-8016-08D40846CF5A}" srcId="{22C0CB6F-710B-4E38-B284-B5DE368CFAAC}" destId="{ED55B1F5-0EFC-4C67-9140-2EAC9D9335E8}" srcOrd="0" destOrd="0" parTransId="{BC5B14E8-ECFD-4252-8602-6053DD850964}" sibTransId="{4855C2AF-C438-4B1F-9AA5-A18454A0042C}"/>
    <dgm:cxn modelId="{603510D3-19B2-4C34-9E1C-6E669462F572}" srcId="{DB5827CD-B7E4-4C7E-A02F-3B5471E8D582}" destId="{22C0CB6F-710B-4E38-B284-B5DE368CFAAC}" srcOrd="1" destOrd="0" parTransId="{D8934CA7-E1A0-43D3-8479-95B12BCB6C4A}" sibTransId="{5F351541-E352-47FA-9E06-DE85DF21FC3F}"/>
    <dgm:cxn modelId="{F8D8C9AB-859F-4AD0-9A2D-C1100CC3BF1C}" type="presOf" srcId="{7747DC66-0E50-4494-A1F0-46B95E8C6DCD}" destId="{B99B43A6-635E-461F-84EA-B817504A85F1}" srcOrd="0" destOrd="0" presId="urn:microsoft.com/office/officeart/2005/8/layout/vList5"/>
    <dgm:cxn modelId="{90FCE67D-4F3B-4197-B362-4452E3F59D37}" type="presOf" srcId="{43279A24-2316-4DA7-8DA3-DE862089F88D}" destId="{76957AEB-1073-43A2-BEE2-CA6D9BAAD3D4}" srcOrd="0" destOrd="0" presId="urn:microsoft.com/office/officeart/2005/8/layout/vList5"/>
    <dgm:cxn modelId="{3D1043A6-0F31-43D9-8198-4861E243AE11}" type="presParOf" srcId="{CAB15553-AEBA-4BD5-9D24-D81BA59D1F50}" destId="{BD5A9790-3EA6-4215-BB74-47C48B123E72}" srcOrd="0" destOrd="0" presId="urn:microsoft.com/office/officeart/2005/8/layout/vList5"/>
    <dgm:cxn modelId="{0EBE89FE-3A03-404A-A534-A0BF7E24AAC3}" type="presParOf" srcId="{BD5A9790-3EA6-4215-BB74-47C48B123E72}" destId="{BCE3F1C6-9E7C-43DA-AF27-0D1C53FE541E}" srcOrd="0" destOrd="0" presId="urn:microsoft.com/office/officeart/2005/8/layout/vList5"/>
    <dgm:cxn modelId="{9D5B2B35-1FD3-4CD1-9437-E237F726E3E5}" type="presParOf" srcId="{BD5A9790-3EA6-4215-BB74-47C48B123E72}" destId="{38825A89-0E37-44E7-80BC-D67A03657C21}" srcOrd="1" destOrd="0" presId="urn:microsoft.com/office/officeart/2005/8/layout/vList5"/>
    <dgm:cxn modelId="{B8A77CF6-DAF3-4064-9BA4-651DA170A154}" type="presParOf" srcId="{CAB15553-AEBA-4BD5-9D24-D81BA59D1F50}" destId="{C11FAC6C-C4AA-4913-98AD-CBD97A283538}" srcOrd="1" destOrd="0" presId="urn:microsoft.com/office/officeart/2005/8/layout/vList5"/>
    <dgm:cxn modelId="{5929149A-65C6-4C6C-A01E-99B02EB77322}" type="presParOf" srcId="{CAB15553-AEBA-4BD5-9D24-D81BA59D1F50}" destId="{CAC9748B-18A2-4673-BDE9-07C89C893C62}" srcOrd="2" destOrd="0" presId="urn:microsoft.com/office/officeart/2005/8/layout/vList5"/>
    <dgm:cxn modelId="{FBDE3DFE-DE4E-42BE-9D5A-F43CF7D72927}" type="presParOf" srcId="{CAC9748B-18A2-4673-BDE9-07C89C893C62}" destId="{DE66BC10-0609-4D6A-9BEB-9AA00B9A0C87}" srcOrd="0" destOrd="0" presId="urn:microsoft.com/office/officeart/2005/8/layout/vList5"/>
    <dgm:cxn modelId="{08B7B7B1-CF95-40C7-B2D6-C8477B01E961}" type="presParOf" srcId="{CAC9748B-18A2-4673-BDE9-07C89C893C62}" destId="{14110C5B-E6A6-47FD-89D8-B84C6BC9D4F1}" srcOrd="1" destOrd="0" presId="urn:microsoft.com/office/officeart/2005/8/layout/vList5"/>
    <dgm:cxn modelId="{E21DEBF7-B61C-40A0-B956-95AC9C50D017}" type="presParOf" srcId="{CAB15553-AEBA-4BD5-9D24-D81BA59D1F50}" destId="{976CF18C-5F42-4770-B84E-06D73285A92E}" srcOrd="3" destOrd="0" presId="urn:microsoft.com/office/officeart/2005/8/layout/vList5"/>
    <dgm:cxn modelId="{1969AE0A-DC04-46E2-85B7-7F70A50DA654}" type="presParOf" srcId="{CAB15553-AEBA-4BD5-9D24-D81BA59D1F50}" destId="{2082B23F-263C-4B3F-8B42-E6D7DC72E0CC}" srcOrd="4" destOrd="0" presId="urn:microsoft.com/office/officeart/2005/8/layout/vList5"/>
    <dgm:cxn modelId="{DCF13E86-E76A-4401-B968-36EA57D7DDA8}" type="presParOf" srcId="{2082B23F-263C-4B3F-8B42-E6D7DC72E0CC}" destId="{76957AEB-1073-43A2-BEE2-CA6D9BAAD3D4}" srcOrd="0" destOrd="0" presId="urn:microsoft.com/office/officeart/2005/8/layout/vList5"/>
    <dgm:cxn modelId="{83D5DA1B-5C77-43B9-871F-3CC0D22A4DB6}" type="presParOf" srcId="{2082B23F-263C-4B3F-8B42-E6D7DC72E0CC}" destId="{473DD2A0-C305-412C-A20C-7571D4712AFA}" srcOrd="1" destOrd="0" presId="urn:microsoft.com/office/officeart/2005/8/layout/vList5"/>
    <dgm:cxn modelId="{6BF51A1E-3418-4F3F-97CD-4F6B864EB24B}" type="presParOf" srcId="{CAB15553-AEBA-4BD5-9D24-D81BA59D1F50}" destId="{BE563635-7AD9-4933-9919-1172D4F989D3}" srcOrd="5" destOrd="0" presId="urn:microsoft.com/office/officeart/2005/8/layout/vList5"/>
    <dgm:cxn modelId="{3A1D48D6-599F-4DCA-B235-D35A3227AB88}" type="presParOf" srcId="{CAB15553-AEBA-4BD5-9D24-D81BA59D1F50}" destId="{01573322-30C5-4ADD-B5F3-44F7E70817B1}" srcOrd="6" destOrd="0" presId="urn:microsoft.com/office/officeart/2005/8/layout/vList5"/>
    <dgm:cxn modelId="{30B84B8B-118A-4270-9472-69CB9DCDCE1C}" type="presParOf" srcId="{01573322-30C5-4ADD-B5F3-44F7E70817B1}" destId="{19FF157A-0B89-4A21-877A-FD6D2A3C85AD}" srcOrd="0" destOrd="0" presId="urn:microsoft.com/office/officeart/2005/8/layout/vList5"/>
    <dgm:cxn modelId="{80C68FF8-BD21-4201-B475-90FE95C95259}" type="presParOf" srcId="{01573322-30C5-4ADD-B5F3-44F7E70817B1}" destId="{B99B43A6-635E-461F-84EA-B817504A85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EBD7-86F6-46DA-8E8E-C2B7EFEBB74D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AA5D8-711A-47A9-8818-A128FF6BB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2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news.org/w/index.php?title=File:Birmingham_Northern_Rock_bank_run_2007.jpg&amp;filetimestamp=20070919054004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การลดความเสี่ยงจากธุรกรรมทางการเงิน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h-TH" sz="3500" b="1" dirty="0" smtClean="0">
                <a:solidFill>
                  <a:schemeClr val="tx1"/>
                </a:solidFill>
              </a:rPr>
              <a:t>ดร พิสิฐ ลี้อาธรรม</a:t>
            </a:r>
          </a:p>
          <a:p>
            <a:r>
              <a:rPr lang="th-TH" sz="3500" b="1" dirty="0" smtClean="0">
                <a:solidFill>
                  <a:schemeClr val="tx1"/>
                </a:solidFill>
              </a:rPr>
              <a:t>คณบดี คณะเศรษฐศาสตร์ มหาวิทยาลัยเชียงใหม่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h-TH" dirty="0" smtClean="0">
                <a:solidFill>
                  <a:schemeClr val="tx1"/>
                </a:solidFill>
              </a:rPr>
              <a:t>มีนาคม </a:t>
            </a:r>
            <a:r>
              <a:rPr lang="en-US" sz="2400" dirty="0" smtClean="0">
                <a:solidFill>
                  <a:schemeClr val="tx1"/>
                </a:solidFill>
              </a:rPr>
              <a:t>2557</a:t>
            </a:r>
            <a:endParaRPr lang="th-TH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10.30-12.00 </a:t>
            </a:r>
            <a:r>
              <a:rPr lang="th-TH" sz="2400" dirty="0" smtClean="0">
                <a:solidFill>
                  <a:schemeClr val="tx1"/>
                </a:solidFill>
              </a:rPr>
              <a:t>น</a:t>
            </a:r>
          </a:p>
          <a:p>
            <a:r>
              <a:rPr lang="th-TH" sz="3000" dirty="0" smtClean="0">
                <a:solidFill>
                  <a:schemeClr val="tx1"/>
                </a:solidFill>
              </a:rPr>
              <a:t>โรงแรม</a:t>
            </a:r>
            <a:r>
              <a:rPr lang="th-TH" sz="3000" dirty="0" err="1" smtClean="0">
                <a:solidFill>
                  <a:schemeClr val="tx1"/>
                </a:solidFill>
              </a:rPr>
              <a:t>ปรินซ์ปาเลซ</a:t>
            </a:r>
            <a:r>
              <a:rPr lang="th-TH" sz="3000" dirty="0" smtClean="0">
                <a:solidFill>
                  <a:schemeClr val="tx1"/>
                </a:solidFill>
              </a:rPr>
              <a:t> หลานหลวง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857232"/>
            <a:ext cx="752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    งานสัมมนาครบรอบ </a:t>
            </a:r>
            <a:r>
              <a:rPr lang="en-US" sz="3200" dirty="0" smtClean="0"/>
              <a:t>62 </a:t>
            </a:r>
            <a:r>
              <a:rPr lang="th-TH" sz="3200" dirty="0" smtClean="0"/>
              <a:t>ปี กรมตรวจบัญชีสหกรณ์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ความเสี่ยง </a:t>
            </a:r>
            <a:br>
              <a:rPr lang="th-TH" dirty="0" smtClean="0"/>
            </a:br>
            <a:r>
              <a:rPr lang="en-US" dirty="0" smtClean="0"/>
              <a:t>(Risk</a:t>
            </a:r>
            <a:r>
              <a:rPr lang="en-US" dirty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/>
              <a:t>ความเสี่ยงทางตลาด </a:t>
            </a:r>
            <a:r>
              <a:rPr lang="en-US" dirty="0" smtClean="0"/>
              <a:t>(</a:t>
            </a:r>
            <a:r>
              <a:rPr lang="en-US" dirty="0" smtClean="0">
                <a:hlinkClick r:id="rId2" action="ppaction://hlinksldjump"/>
              </a:rPr>
              <a:t>market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ความเสี่ยงทางด้านลูกหนี้ไม่สามารถชำระได้ </a:t>
            </a:r>
            <a:r>
              <a:rPr lang="en-US" dirty="0" smtClean="0"/>
              <a:t>(</a:t>
            </a:r>
            <a:r>
              <a:rPr lang="en-US" dirty="0" smtClean="0">
                <a:hlinkClick r:id="rId3" action="ppaction://hlinksldjump"/>
              </a:rPr>
              <a:t>credit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ความเสี่ยงจากธุรกรรม </a:t>
            </a:r>
            <a:r>
              <a:rPr lang="en-US" dirty="0" smtClean="0"/>
              <a:t>(</a:t>
            </a:r>
            <a:r>
              <a:rPr lang="en-US" dirty="0" smtClean="0">
                <a:hlinkClick r:id="rId4" action="ppaction://hlinksldjump"/>
              </a:rPr>
              <a:t>Operation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ความเสี่ยงจากด้านธุรกิจ </a:t>
            </a:r>
            <a:r>
              <a:rPr lang="en-US" dirty="0" smtClean="0"/>
              <a:t>(</a:t>
            </a:r>
            <a:r>
              <a:rPr lang="en-US" dirty="0" smtClean="0">
                <a:hlinkClick r:id="rId5" action="ppaction://hlinksldjump"/>
              </a:rPr>
              <a:t>Business risks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dirty="0" smtClean="0"/>
              <a:t>ความเสี่ยงจากการเปลี่ยนกฎเกณฑ์โดยรัฐหรือผู้กำกับ </a:t>
            </a:r>
            <a:r>
              <a:rPr lang="en-US" dirty="0" smtClean="0"/>
              <a:t>(</a:t>
            </a:r>
            <a:r>
              <a:rPr lang="en-US" dirty="0" smtClean="0">
                <a:hlinkClick r:id="rId6" action="ppaction://hlinksldjump"/>
              </a:rPr>
              <a:t>Regulatory risks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dirty="0" smtClean="0"/>
              <a:t>ความเสี่ยงจากระบบ </a:t>
            </a:r>
            <a:r>
              <a:rPr lang="en-US" dirty="0" smtClean="0"/>
              <a:t>(</a:t>
            </a:r>
            <a:r>
              <a:rPr lang="en-US" dirty="0" smtClean="0">
                <a:hlinkClick r:id="rId7" action="ppaction://hlinksldjump"/>
              </a:rPr>
              <a:t>Systemic risks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Others: Natural disaster risks etc…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 risks</a:t>
            </a:r>
            <a:r>
              <a:rPr lang="th-TH" dirty="0" smtClean="0"/>
              <a:t> </a:t>
            </a:r>
            <a:r>
              <a:rPr lang="en-US" dirty="0" smtClean="0"/>
              <a:t>: more volatility/herd instinct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 action="ppaction://hlinksldjump"/>
              </a:rPr>
              <a:t>Interest</a:t>
            </a:r>
            <a:r>
              <a:rPr lang="en-US" dirty="0" smtClean="0"/>
              <a:t> rate risks</a:t>
            </a:r>
          </a:p>
          <a:p>
            <a:pPr lvl="1"/>
            <a:r>
              <a:rPr lang="en-US" dirty="0" smtClean="0"/>
              <a:t>Interest rate mismatch</a:t>
            </a:r>
          </a:p>
          <a:p>
            <a:r>
              <a:rPr lang="en-US" dirty="0" smtClean="0"/>
              <a:t>Exchange risks</a:t>
            </a:r>
          </a:p>
          <a:p>
            <a:pPr lvl="1"/>
            <a:r>
              <a:rPr lang="en-US" dirty="0" smtClean="0"/>
              <a:t>Open positions</a:t>
            </a:r>
          </a:p>
          <a:p>
            <a:r>
              <a:rPr lang="en-US" dirty="0" smtClean="0"/>
              <a:t>Investment risks: share/</a:t>
            </a:r>
            <a:r>
              <a:rPr lang="en-US" dirty="0" smtClean="0">
                <a:hlinkClick r:id="rId3" action="ppaction://hlinksldjump"/>
              </a:rPr>
              <a:t>stock</a:t>
            </a:r>
            <a:r>
              <a:rPr lang="en-US" dirty="0" smtClean="0"/>
              <a:t> price declines</a:t>
            </a:r>
          </a:p>
          <a:p>
            <a:pPr lvl="1"/>
            <a:r>
              <a:rPr lang="en-US" dirty="0" smtClean="0"/>
              <a:t>Derivatives and long/short positions</a:t>
            </a:r>
            <a:endParaRPr lang="th-TH" dirty="0" smtClean="0"/>
          </a:p>
          <a:p>
            <a:pPr lvl="1"/>
            <a:r>
              <a:rPr lang="en-US" dirty="0" smtClean="0"/>
              <a:t>Housing price risk</a:t>
            </a:r>
          </a:p>
          <a:p>
            <a:r>
              <a:rPr lang="en-US" dirty="0" smtClean="0"/>
              <a:t>Liquidity risk</a:t>
            </a:r>
          </a:p>
          <a:p>
            <a:pPr lvl="1"/>
            <a:r>
              <a:rPr lang="en-US" dirty="0" smtClean="0"/>
              <a:t>Subprime crisis in summer 2007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29388" y="642939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term bonds: Interest rates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AppData\Local\Temp\Rar$DI23.879\เอกสารคณบดี (กราฟ)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428736"/>
            <a:ext cx="821537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งานสแกนคณบดี(31-08-54)\สแกนครั้งที่ 2\ไฟล์งาน 6 งาน\Prescription for Getting Out of The Liquidity Tar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43702" y="635795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Angsana New" pitchFamily="18" charset="-34"/>
            </a:endParaRP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358082" y="650083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AppData\Local\Temp\Rar$DI03.896\Change in US Home Pri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00694" y="642939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 risk: default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Sources of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Borrowers’ business failures</a:t>
            </a:r>
          </a:p>
          <a:p>
            <a:r>
              <a:rPr lang="en-US" dirty="0" smtClean="0"/>
              <a:t>Is his job secured?</a:t>
            </a:r>
          </a:p>
          <a:p>
            <a:r>
              <a:rPr lang="en-US" dirty="0" smtClean="0"/>
              <a:t>Borrower risk exposure</a:t>
            </a:r>
          </a:p>
          <a:p>
            <a:r>
              <a:rPr lang="en-US" dirty="0" smtClean="0">
                <a:hlinkClick r:id="rId2" action="ppaction://hlinksldjump"/>
              </a:rPr>
              <a:t>Rating</a:t>
            </a:r>
            <a:r>
              <a:rPr lang="en-US" dirty="0" smtClean="0"/>
              <a:t> risk/</a:t>
            </a:r>
            <a:r>
              <a:rPr lang="en-US" dirty="0" smtClean="0">
                <a:hlinkClick r:id="rId3" action="ppaction://hlinksldjump"/>
              </a:rPr>
              <a:t>Default</a:t>
            </a:r>
            <a:r>
              <a:rPr lang="en-US" dirty="0" smtClean="0"/>
              <a:t> risk</a:t>
            </a:r>
          </a:p>
          <a:p>
            <a:endParaRPr lang="en-US" dirty="0" smtClean="0"/>
          </a:p>
          <a:p>
            <a:endParaRPr lang="th-TH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Debt to equity ratio</a:t>
            </a:r>
          </a:p>
          <a:p>
            <a:pPr>
              <a:buNone/>
            </a:pPr>
            <a:r>
              <a:rPr lang="en-US" dirty="0" smtClean="0"/>
              <a:t>Borrowing to Income ratio</a:t>
            </a:r>
          </a:p>
          <a:p>
            <a:pPr>
              <a:buNone/>
            </a:pPr>
            <a:r>
              <a:rPr lang="en-US" dirty="0" smtClean="0"/>
              <a:t>Property as collaterals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00834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8662" y="4857760"/>
            <a:ext cx="546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Too big to fail and risk concentration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Angsana New" pitchFamily="18" charset="-34"/>
            </a:endParaRPr>
          </a:p>
        </p:txBody>
      </p:sp>
      <p:pic>
        <p:nvPicPr>
          <p:cNvPr id="105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7858148" y="6572272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Angsana New" pitchFamily="18" charset="-34"/>
            </a:endParaRPr>
          </a:p>
        </p:txBody>
      </p:sp>
      <p:pic>
        <p:nvPicPr>
          <p:cNvPr id="131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8358214" y="607220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risks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Human Mistakes/ System Errors</a:t>
            </a:r>
          </a:p>
          <a:p>
            <a:r>
              <a:rPr lang="en-US" dirty="0" smtClean="0"/>
              <a:t>Fraud</a:t>
            </a:r>
          </a:p>
          <a:p>
            <a:r>
              <a:rPr lang="en-US" dirty="0" smtClean="0"/>
              <a:t>Thefts</a:t>
            </a:r>
          </a:p>
          <a:p>
            <a:r>
              <a:rPr lang="en-US" dirty="0" smtClean="0"/>
              <a:t>Work System or design faults</a:t>
            </a:r>
          </a:p>
          <a:p>
            <a:endParaRPr lang="en-US" dirty="0" smtClean="0"/>
          </a:p>
          <a:p>
            <a:r>
              <a:rPr lang="en-US" dirty="0" smtClean="0"/>
              <a:t>Payments risk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Remedy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Double checks/near miss report</a:t>
            </a:r>
          </a:p>
          <a:p>
            <a:r>
              <a:rPr lang="en-US" dirty="0" smtClean="0"/>
              <a:t>Security system</a:t>
            </a:r>
          </a:p>
          <a:p>
            <a:r>
              <a:rPr lang="en-US" dirty="0" smtClean="0"/>
              <a:t>System review or cross check</a:t>
            </a:r>
          </a:p>
          <a:p>
            <a:r>
              <a:rPr lang="en-US" dirty="0" smtClean="0"/>
              <a:t>Audit: IT audit, internal audit or internal control</a:t>
            </a:r>
          </a:p>
          <a:p>
            <a:r>
              <a:rPr lang="en-US" dirty="0" smtClean="0"/>
              <a:t>Rule for holidays  by staffs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3834" y="6572272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สารบัญ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บทนำ</a:t>
            </a:r>
            <a:r>
              <a:rPr lang="en-US" dirty="0" smtClean="0"/>
              <a:t>: Financial Crises</a:t>
            </a:r>
          </a:p>
          <a:p>
            <a:r>
              <a:rPr lang="th-TH" dirty="0" smtClean="0"/>
              <a:t>ความเสี่ยงประเภทต่างๆ</a:t>
            </a:r>
          </a:p>
          <a:p>
            <a:r>
              <a:rPr lang="th-TH" dirty="0" smtClean="0"/>
              <a:t>การบริหารความเสี่ยงทางการเงิน</a:t>
            </a:r>
          </a:p>
          <a:p>
            <a:r>
              <a:rPr lang="th-TH" dirty="0" smtClean="0"/>
              <a:t>ข้อสังเกตเกี่ยวกับสหกรณ์ออมทรัพย์</a:t>
            </a:r>
          </a:p>
          <a:p>
            <a:r>
              <a:rPr lang="th-TH" dirty="0" smtClean="0"/>
              <a:t>สรุป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risk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Wrong risk appetite/wrong strategy or planning</a:t>
            </a:r>
          </a:p>
          <a:p>
            <a:r>
              <a:rPr lang="en-US" dirty="0" smtClean="0"/>
              <a:t>Over exposure/risk concentration/inadequate risk diversification</a:t>
            </a:r>
          </a:p>
          <a:p>
            <a:r>
              <a:rPr lang="en-US" dirty="0" smtClean="0"/>
              <a:t>Competition</a:t>
            </a:r>
          </a:p>
          <a:p>
            <a:r>
              <a:rPr lang="en-US" dirty="0" smtClean="0"/>
              <a:t>Technology advancement: digital and Kodak failure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remedy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Strategy review</a:t>
            </a:r>
          </a:p>
          <a:p>
            <a:r>
              <a:rPr lang="en-US" dirty="0" smtClean="0"/>
              <a:t>Transparency and Accountability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72330" y="6429396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48577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risks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Regulatory changes: Basel 3 and Dodd Frank</a:t>
            </a:r>
          </a:p>
          <a:p>
            <a:r>
              <a:rPr lang="en-US" dirty="0" smtClean="0"/>
              <a:t>Tax changes</a:t>
            </a:r>
          </a:p>
          <a:p>
            <a:r>
              <a:rPr lang="en-US" dirty="0" smtClean="0"/>
              <a:t>Exchange control regime</a:t>
            </a:r>
          </a:p>
          <a:p>
            <a:r>
              <a:rPr lang="en-US" dirty="0" smtClean="0"/>
              <a:t>Government intervention: rice market in Thailand</a:t>
            </a:r>
          </a:p>
          <a:p>
            <a:r>
              <a:rPr lang="en-US" dirty="0" smtClean="0"/>
              <a:t>Macro prudential supervision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00892" y="6143644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ความเสี่ยงจากระบบ </a:t>
            </a:r>
            <a:r>
              <a:rPr lang="en-US" dirty="0" smtClean="0"/>
              <a:t>(Systemic risks)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dirty="0" smtClean="0"/>
              <a:t>สืบเนื่องจาก สถาบันการเงินแห่งหนึ่งล้มทำให้เกิดความตื่นตระหนก และ ไม่มั่นใจในสถาบันอื่นๆ จึงทำให้แห่งอื่นต้องล้มตามไปด้วย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Remedy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QE or Quantitative Easing by the central banks since the last financial crisis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650083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40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1785926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Liquidity risk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3571868" y="2000240"/>
            <a:ext cx="2049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Systemic risk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6715140" y="228599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6786578" y="2071678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Country risk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6215074" y="28572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5929322" y="142852"/>
            <a:ext cx="3065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Banks </a:t>
            </a:r>
            <a:r>
              <a:rPr lang="en-US" dirty="0" err="1" smtClean="0"/>
              <a:t>vs</a:t>
            </a:r>
            <a:r>
              <a:rPr lang="en-US" smtClean="0"/>
              <a:t> Insurances</a:t>
            </a: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สรุป ความเสี่ยงหลากหลาย </a:t>
            </a:r>
            <a:br>
              <a:rPr lang="th-TH" dirty="0" smtClean="0"/>
            </a:br>
            <a:r>
              <a:rPr lang="en-US" dirty="0" smtClean="0"/>
              <a:t>(Types of Risks)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dirty="0" smtClean="0"/>
              <a:t>ความเสี่ยงทางตลาด </a:t>
            </a:r>
            <a:r>
              <a:rPr lang="en-US" dirty="0" smtClean="0"/>
              <a:t>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dirty="0" smtClean="0">
                <a:hlinkClick r:id="rId2" action="ppaction://hlinksldjump"/>
              </a:rPr>
              <a:t>arket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ความเสี่ยงทางด้านลูกหนี้ไม่สามารถชำระได้ </a:t>
            </a:r>
            <a:r>
              <a:rPr lang="en-US" dirty="0" smtClean="0"/>
              <a:t>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hlinkClick r:id="rId3" action="ppaction://hlinksldjump"/>
              </a:rPr>
              <a:t>redit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ความเสี่ยงจากธุรกรรม </a:t>
            </a:r>
            <a:r>
              <a:rPr lang="en-US" dirty="0" smtClean="0"/>
              <a:t>(</a:t>
            </a:r>
            <a:r>
              <a:rPr lang="en-US" dirty="0" smtClean="0">
                <a:hlinkClick r:id="rId4" action="ppaction://hlinksldjump"/>
              </a:rPr>
              <a:t>Operation risks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ความเสี่ยงจากด้านธุรกิจ </a:t>
            </a:r>
            <a:r>
              <a:rPr lang="en-US" dirty="0" smtClean="0"/>
              <a:t>(</a:t>
            </a:r>
            <a:r>
              <a:rPr lang="en-US" dirty="0" smtClean="0">
                <a:hlinkClick r:id="rId5" action="ppaction://hlinksldjump"/>
              </a:rPr>
              <a:t>Business risks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dirty="0" smtClean="0"/>
              <a:t>ความเสี่ยงจากการเปลี่ยนกฎเกณฑ์โดยรัฐหรือผู้กำกับ </a:t>
            </a:r>
            <a:r>
              <a:rPr lang="en-US" dirty="0" smtClean="0"/>
              <a:t>(</a:t>
            </a:r>
            <a:r>
              <a:rPr lang="en-US" dirty="0" smtClean="0">
                <a:hlinkClick r:id="rId6" action="ppaction://hlinksldjump"/>
              </a:rPr>
              <a:t>Regulatory risks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dirty="0" smtClean="0"/>
              <a:t>ความเสี่ยงจากระบบ </a:t>
            </a:r>
            <a:r>
              <a:rPr lang="en-US" dirty="0" smtClean="0"/>
              <a:t>(</a:t>
            </a:r>
            <a:r>
              <a:rPr lang="en-US" dirty="0" smtClean="0">
                <a:hlinkClick r:id="rId6" action="ppaction://hlinksldjump"/>
              </a:rPr>
              <a:t>Systemic risks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Others: Natural disaster risks, reputation risks etc…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การบริหารความเสี่ยงทางการเงิน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/>
              <a:t>แนวทางการบริหารความเสี่ยง </a:t>
            </a:r>
            <a:r>
              <a:rPr lang="en-US" sz="4000" b="1" dirty="0" smtClean="0"/>
              <a:t>4 </a:t>
            </a:r>
            <a:r>
              <a:rPr lang="th-TH" sz="4000" b="1" dirty="0" smtClean="0"/>
              <a:t>วิธี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th-TH" sz="3200" b="1" dirty="0" smtClean="0">
                <a:latin typeface="Arial" pitchFamily="34" charset="0"/>
              </a:rPr>
              <a:t>วิธีการบริหารความเสี่ยง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(risk management) </a:t>
            </a:r>
            <a:r>
              <a:rPr lang="th-TH" sz="3200" b="1" dirty="0" smtClean="0">
                <a:latin typeface="Arial" pitchFamily="34" charset="0"/>
              </a:rPr>
              <a:t>มี</a:t>
            </a:r>
            <a:r>
              <a:rPr lang="th-TH" sz="2800" b="1" dirty="0" smtClean="0">
                <a:latin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th-TH" sz="3200" b="1" dirty="0" smtClean="0">
                <a:latin typeface="Arial" pitchFamily="34" charset="0"/>
              </a:rPr>
              <a:t>วิธี</a:t>
            </a:r>
            <a:endParaRPr lang="th-TH" sz="2800" b="1" dirty="0" smtClean="0">
              <a:latin typeface="Arial" pitchFamily="34" charset="0"/>
            </a:endParaRPr>
          </a:p>
          <a:p>
            <a:pPr>
              <a:buNone/>
            </a:pPr>
            <a:endParaRPr lang="th-TH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23528" y="1285860"/>
          <a:ext cx="8568952" cy="531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mitigation mechanism: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 enhancement</a:t>
            </a:r>
            <a:endParaRPr lang="th-TH" dirty="0" smtClean="0"/>
          </a:p>
          <a:p>
            <a:pPr lvl="1"/>
            <a:r>
              <a:rPr lang="en-US" dirty="0" smtClean="0"/>
              <a:t>Banks and Insurance to keep adequate capital or maintaining capital adequacy ratio in view of all the risks for the institution.</a:t>
            </a:r>
          </a:p>
          <a:p>
            <a:pPr lvl="1"/>
            <a:r>
              <a:rPr lang="en-US" dirty="0" smtClean="0"/>
              <a:t>Tale of 2 businesses</a:t>
            </a:r>
          </a:p>
          <a:p>
            <a:r>
              <a:rPr lang="en-US" dirty="0" smtClean="0"/>
              <a:t>Risk management committee to assess risks, different from audit committee.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World finance is changing; and financial risk is increasing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QE tapering and impacts on world capital markets:</a:t>
            </a:r>
          </a:p>
          <a:p>
            <a:pPr lvl="1"/>
            <a:r>
              <a:rPr lang="en-US" dirty="0" smtClean="0"/>
              <a:t>Long term bonds </a:t>
            </a:r>
            <a:r>
              <a:rPr lang="en-US" dirty="0" err="1" smtClean="0"/>
              <a:t>vs</a:t>
            </a:r>
            <a:r>
              <a:rPr lang="en-US" dirty="0" smtClean="0"/>
              <a:t> Equity</a:t>
            </a:r>
          </a:p>
          <a:p>
            <a:pPr lvl="1"/>
            <a:r>
              <a:rPr lang="en-US" dirty="0" smtClean="0"/>
              <a:t>Emerging markets </a:t>
            </a:r>
            <a:r>
              <a:rPr lang="en-US" dirty="0" err="1" smtClean="0"/>
              <a:t>vs</a:t>
            </a:r>
            <a:r>
              <a:rPr lang="en-US" dirty="0" smtClean="0"/>
              <a:t> developed markets</a:t>
            </a:r>
          </a:p>
          <a:p>
            <a:pPr lvl="1"/>
            <a:r>
              <a:rPr lang="en-US" dirty="0" smtClean="0"/>
              <a:t>Capital flows and exchange rates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5732" y="-8143956"/>
            <a:ext cx="19859732" cy="150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Angsana New" pitchFamily="18" charset="-34"/>
            </a:endParaRP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ข้อสังเกตเกี่ยวกับสหกรณ์ออมทรัพย์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ธุรกรรมทางการเงินของสหกรณ์ออมทรัพย์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การให้สินเชื่อของสหกรณ์ไม่เสี่ยงจริงหรือ โดยเฉพาะเมื่อเทียบกับสินเชื่อธนาคารพาณิชย์</a:t>
            </a:r>
            <a:r>
              <a:rPr lang="en-US" dirty="0" smtClean="0"/>
              <a:t>……..</a:t>
            </a:r>
          </a:p>
          <a:p>
            <a:r>
              <a:rPr lang="th-TH" dirty="0" smtClean="0"/>
              <a:t>ความสามารถในการชำระคืน เงินต้นและดอกเบี้ย</a:t>
            </a:r>
            <a:r>
              <a:rPr lang="en-US" dirty="0" smtClean="0"/>
              <a:t> </a:t>
            </a:r>
            <a:r>
              <a:rPr lang="th-TH" dirty="0" smtClean="0"/>
              <a:t>โดยนำเงินเดือนค้ำประกัน</a:t>
            </a:r>
            <a:endParaRPr lang="en-US" dirty="0" smtClean="0"/>
          </a:p>
          <a:p>
            <a:r>
              <a:rPr lang="en-US" dirty="0" smtClean="0"/>
              <a:t>Pricing of risks???</a:t>
            </a:r>
            <a:endParaRPr lang="th-TH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วินัยการเงินส่วนบุคคล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/>
              <a:t>การใช้จ่ายเกินกำลัง</a:t>
            </a:r>
          </a:p>
          <a:p>
            <a:r>
              <a:rPr lang="th-TH" dirty="0" smtClean="0"/>
              <a:t>การประมาณตน และความพอเพียง</a:t>
            </a:r>
          </a:p>
          <a:p>
            <a:r>
              <a:rPr lang="th-TH" dirty="0" smtClean="0"/>
              <a:t>สหกรณ์ออมทรัพย์ มีหนทางส่งเสริมให้เกิดการออม และ การใช้จ่ายที่เหมาะสมหรือไม่</a:t>
            </a:r>
          </a:p>
          <a:p>
            <a:r>
              <a:rPr lang="th-TH" dirty="0" smtClean="0"/>
              <a:t>ถ้าเป็นการใช้จ่ายเพื่อลงทุนในบ้านที่อยู่อาศัย </a:t>
            </a:r>
          </a:p>
          <a:p>
            <a:r>
              <a:rPr lang="th-TH" dirty="0" smtClean="0"/>
              <a:t>หรือการซื้อหาสินค้าอุปโภค บริโภค การท่องเที่ยว  เป็นต้น</a:t>
            </a:r>
            <a:endParaRPr lang="en-US" dirty="0" smtClean="0"/>
          </a:p>
          <a:p>
            <a:endParaRPr lang="en-US" dirty="0"/>
          </a:p>
          <a:p>
            <a:r>
              <a:rPr lang="th-TH" dirty="0" smtClean="0"/>
              <a:t>ก่อให้เกิด ความเสียงกับระบบ </a:t>
            </a:r>
            <a:r>
              <a:rPr lang="en-US" dirty="0" smtClean="0"/>
              <a:t>(Systemic risks)</a:t>
            </a:r>
            <a:endParaRPr lang="th-TH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ตัวอย่างกรณี ครูใหญ่ ที่ยอดดอยแห่งหนึ่ง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มีเงินเดือน </a:t>
            </a:r>
            <a:r>
              <a:rPr lang="en-US" dirty="0" smtClean="0"/>
              <a:t>30,000 – 40,000 </a:t>
            </a:r>
            <a:r>
              <a:rPr lang="th-TH" dirty="0" smtClean="0"/>
              <a:t>บาทต่อเดือน </a:t>
            </a:r>
          </a:p>
          <a:p>
            <a:r>
              <a:rPr lang="th-TH" dirty="0" smtClean="0"/>
              <a:t>หักภาษีเงินได้</a:t>
            </a:r>
          </a:p>
          <a:p>
            <a:r>
              <a:rPr lang="th-TH" dirty="0" smtClean="0"/>
              <a:t>หัก </a:t>
            </a:r>
            <a:r>
              <a:rPr lang="th-TH" dirty="0" err="1" smtClean="0"/>
              <a:t>กบข</a:t>
            </a:r>
            <a:endParaRPr lang="th-TH" dirty="0" smtClean="0"/>
          </a:p>
          <a:p>
            <a:r>
              <a:rPr lang="th-TH" dirty="0" smtClean="0"/>
              <a:t>หักการชำระหนี้ต่างๆ</a:t>
            </a:r>
          </a:p>
          <a:p>
            <a:r>
              <a:rPr lang="th-TH" dirty="0" smtClean="0"/>
              <a:t>ช่องสุดท้ายเหลือเงิน </a:t>
            </a:r>
            <a:r>
              <a:rPr lang="en-US" dirty="0" smtClean="0"/>
              <a:t>5 </a:t>
            </a:r>
            <a:r>
              <a:rPr lang="th-TH" dirty="0" smtClean="0"/>
              <a:t>หรือ </a:t>
            </a:r>
            <a:r>
              <a:rPr lang="en-US" dirty="0" smtClean="0"/>
              <a:t>6000 </a:t>
            </a:r>
            <a:r>
              <a:rPr lang="th-TH" dirty="0" smtClean="0"/>
              <a:t>บาทต่อเดือน </a:t>
            </a:r>
            <a:r>
              <a:rPr lang="en-US" dirty="0" smtClean="0"/>
              <a:t>take home pay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3786182" y="3429000"/>
            <a:ext cx="13076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เป้าหมายของสหกรณ์กับเศรษฐกิจพอเพียง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เพื่อการหากำไร </a:t>
            </a:r>
          </a:p>
          <a:p>
            <a:r>
              <a:rPr lang="th-TH" dirty="0" smtClean="0"/>
              <a:t>เพื่อช่วยเหลือด้านการเงินแก่สมาชิกซึ่งกันและกัน</a:t>
            </a:r>
          </a:p>
          <a:p>
            <a:r>
              <a:rPr lang="th-TH" dirty="0" smtClean="0"/>
              <a:t>การมีเงินสหกรณ์ อาจเป็น ดาบสองคมในการสร้างนิสัยการใช้จ่ายฟุ่มเฟือย และเป็นหนี้สินล้นพ้นตัว เนื่องจากการใช้สินเชื่อช่องทางอื่นๆ เช่น บัตรเครดิต การซื้อเงินผ่อน การเล่นการพนัน เป็นต้น</a:t>
            </a:r>
          </a:p>
          <a:p>
            <a:r>
              <a:rPr lang="th-TH" dirty="0" smtClean="0"/>
              <a:t>หากชอบก่อหนี้ เงินเดือนเท่าไรก็ไม่พอ</a:t>
            </a:r>
          </a:p>
          <a:p>
            <a:r>
              <a:rPr lang="th-TH" dirty="0" smtClean="0"/>
              <a:t>ยึดหลักเศรษฐกิจพอเพียง ให้มีความมัธยัสถ์</a:t>
            </a:r>
          </a:p>
          <a:p>
            <a:r>
              <a:rPr lang="th-TH" dirty="0" smtClean="0"/>
              <a:t>มัธยัสถ์ช่วยชาติญี่ปุ่น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though debt is high, mostly it is held by Japanese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500174"/>
            <a:ext cx="4500594" cy="5357826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1500174"/>
            <a:ext cx="414340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สหกรณ์ออมทรัพย์ ควรให้ส่งเสริมการออม  แต่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ในทางปฏิบัติ ปรากฏว่า สหกรณ์ ออมทรัพย์ เป็นแหล่งเอื้อให้คนใช้จ่ายเกินตัวมากกว่า เป็นแหล่งออมทรัพย์</a:t>
            </a:r>
          </a:p>
          <a:p>
            <a:r>
              <a:rPr lang="th-TH" dirty="0" smtClean="0"/>
              <a:t>เป็นการทำลายระบบการออมที่ถูกนำไปใช้บริโภค</a:t>
            </a:r>
          </a:p>
          <a:p>
            <a:r>
              <a:rPr lang="th-TH" dirty="0" smtClean="0"/>
              <a:t>ไม่เปิดหนทางให้มีการออมสุทธิ ทั้งระบบ </a:t>
            </a:r>
          </a:p>
          <a:p>
            <a:r>
              <a:rPr lang="th-TH" dirty="0" smtClean="0"/>
              <a:t>ตรงกันข้ามมีสหกรณ์กู้เงินภายนอก กว่า </a:t>
            </a:r>
            <a:r>
              <a:rPr lang="en-US" dirty="0" smtClean="0"/>
              <a:t>1</a:t>
            </a:r>
            <a:r>
              <a:rPr lang="en-US" dirty="0"/>
              <a:t>5</a:t>
            </a:r>
            <a:r>
              <a:rPr lang="en-US" dirty="0" smtClean="0"/>
              <a:t>00 </a:t>
            </a:r>
            <a:r>
              <a:rPr lang="th-TH" dirty="0" smtClean="0"/>
              <a:t>แห่ง แต่มี ทีมีเงินให้กู้เพียง </a:t>
            </a:r>
            <a:r>
              <a:rPr lang="en-US" dirty="0"/>
              <a:t>3</a:t>
            </a:r>
            <a:r>
              <a:rPr lang="en-US" dirty="0" smtClean="0"/>
              <a:t>0 </a:t>
            </a:r>
            <a:r>
              <a:rPr lang="th-TH" dirty="0" smtClean="0"/>
              <a:t>แห่ง สหกรณ์ ออมทรัพย์ เป็นส่วนน้อย</a:t>
            </a:r>
            <a:endParaRPr lang="en-US" dirty="0" smtClean="0"/>
          </a:p>
          <a:p>
            <a:r>
              <a:rPr lang="th-TH" dirty="0" smtClean="0"/>
              <a:t>กลายเป็นสหกรณ์ ใช้จ่าย ไม่ใช่สหกรณ์ ออมทรัพย์</a:t>
            </a:r>
            <a:endParaRPr lang="en-US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ปัญหาหนี้สินครัวเรือนนำมาซึ่งวิกฤตเศรษฐกิจ</a:t>
            </a:r>
            <a:br>
              <a:rPr lang="th-TH" dirty="0" smtClean="0"/>
            </a:br>
            <a:r>
              <a:rPr lang="th-TH" dirty="0" smtClean="0"/>
              <a:t>กรณี สหรัฐ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939131"/>
            <a:ext cx="8286808" cy="3848100"/>
          </a:xfrm>
          <a:noFill/>
        </p:spPr>
      </p:pic>
      <p:sp>
        <p:nvSpPr>
          <p:cNvPr id="5" name="Down Arrow 4"/>
          <p:cNvSpPr/>
          <p:nvPr/>
        </p:nvSpPr>
        <p:spPr>
          <a:xfrm>
            <a:off x="7143768" y="1857364"/>
            <a:ext cx="21431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>
            <a:off x="6786578" y="928670"/>
            <a:ext cx="914400" cy="9144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ควรหรือไม่ที่</a:t>
            </a:r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สหกรณ์ที่มีเงินล้น ควรระดมเงินฝากหรือไม่</a:t>
            </a:r>
          </a:p>
          <a:p>
            <a:r>
              <a:rPr lang="th-TH" dirty="0" smtClean="0"/>
              <a:t>สมควรทำธุรกรรมแข่งกับสถาบันการเงินหรือไม่</a:t>
            </a:r>
          </a:p>
          <a:p>
            <a:r>
              <a:rPr lang="th-TH" dirty="0" smtClean="0"/>
              <a:t>คุ้มหรือไม่ที่รองรับความเสี่ยงจากการให้กู้แก่สหกรณ์ออมทรัพย์อื่นที่มีการก่อหนี้ให้สมาชิกใช้จ่ายเกินตัวมากเกินไป</a:t>
            </a:r>
            <a:endParaRPr lang="en-US" dirty="0" smtClean="0"/>
          </a:p>
          <a:p>
            <a:r>
              <a:rPr lang="th-TH" dirty="0" smtClean="0"/>
              <a:t>เน้นเศรษฐกิจพอเพียง การวางแผนการเงิน และการทำบัญชีครัวเรือน เป็นหลักให้สมาชิกควบคู่ไปกับการให้กู้</a:t>
            </a:r>
            <a:endParaRPr lang="en-US" dirty="0" smtClean="0"/>
          </a:p>
          <a:p>
            <a:r>
              <a:rPr lang="th-TH" dirty="0" smtClean="0"/>
              <a:t>สนับสนุนให้มีการออมเพื่อใช้ยามชรา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rmingham Northern Rock bank run 2007.jpg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71538" y="1214422"/>
            <a:ext cx="42267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Bank failure in the UK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ข้อสังเกตการลงทุนในตราสารการเงิน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/>
              <a:t>การลงทุนในตราสารหนี้ที่มี </a:t>
            </a:r>
            <a:r>
              <a:rPr lang="en-US" dirty="0" smtClean="0"/>
              <a:t>Rating </a:t>
            </a:r>
            <a:r>
              <a:rPr lang="th-TH" dirty="0" smtClean="0"/>
              <a:t>ประสบการณ์จากสหรัฐอเมริกา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สรุป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ความเสี่ยงประเภทต่างๆ </a:t>
            </a:r>
          </a:p>
          <a:p>
            <a:pPr lvl="1"/>
            <a:r>
              <a:rPr lang="en-US" dirty="0" smtClean="0"/>
              <a:t>Market risks, credit risk, operation risks, business risks..</a:t>
            </a:r>
            <a:endParaRPr lang="th-TH" dirty="0" smtClean="0"/>
          </a:p>
          <a:p>
            <a:r>
              <a:rPr lang="th-TH" dirty="0" smtClean="0"/>
              <a:t>การบริหารความเสี่ยงทางการเงิน</a:t>
            </a:r>
            <a:endParaRPr lang="en-US" dirty="0" smtClean="0"/>
          </a:p>
          <a:p>
            <a:pPr lvl="1"/>
            <a:r>
              <a:rPr lang="en-US" dirty="0" smtClean="0"/>
              <a:t>Risk acceptance, risk transfers, risk avoidance, risk mitigation</a:t>
            </a:r>
            <a:endParaRPr lang="th-TH" dirty="0" smtClean="0"/>
          </a:p>
          <a:p>
            <a:r>
              <a:rPr lang="th-TH" dirty="0" smtClean="0"/>
              <a:t>ข้อสังเกตเกี่ยวกับสหกรณ์ออมทรัพย์</a:t>
            </a:r>
            <a:endParaRPr lang="en-US" dirty="0" smtClean="0"/>
          </a:p>
          <a:p>
            <a:pPr lvl="1"/>
            <a:r>
              <a:rPr lang="th-TH" dirty="0" smtClean="0"/>
              <a:t>นิสัยการออม</a:t>
            </a:r>
            <a:r>
              <a:rPr lang="th-TH" dirty="0"/>
              <a:t> </a:t>
            </a:r>
            <a:r>
              <a:rPr lang="th-TH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th-TH" dirty="0" smtClean="0"/>
              <a:t>การใช้จ่าย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Pisitleeahtam@gmail.com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ngsana New" pitchFamily="18" charset="-34"/>
              </a:rPr>
              <a:t>Global crises in the last 200 years</a:t>
            </a:r>
            <a:endParaRPr lang="th-TH" smtClean="0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676400"/>
            <a:ext cx="8001000" cy="2362200"/>
          </a:xfrm>
          <a:noFill/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67200"/>
            <a:ext cx="8686800" cy="213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49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74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86764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Central Bank money is flooding the world</a:t>
            </a:r>
            <a:endParaRPr lang="th-TH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ngsana New" pitchFamily="18" charset="-34"/>
              </a:rPr>
              <a:t>Another time bomb?</a:t>
            </a:r>
          </a:p>
        </p:txBody>
      </p:sp>
      <p:pic>
        <p:nvPicPr>
          <p:cNvPr id="181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43063"/>
            <a:ext cx="8229600" cy="4857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ความเสี่ยง</a:t>
            </a:r>
            <a:r>
              <a:rPr lang="th-TH" smtClean="0"/>
              <a:t>ทางการเงินประเภท</a:t>
            </a:r>
            <a:r>
              <a:rPr lang="th-TH" dirty="0" smtClean="0"/>
              <a:t>ต่างๆ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1186</Words>
  <Application>Microsoft Office PowerPoint</Application>
  <PresentationFormat>On-screen Show (4:3)</PresentationFormat>
  <Paragraphs>180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การลดความเสี่ยงจากธุรกรรมทางการเงิน</vt:lpstr>
      <vt:lpstr>สารบัญ</vt:lpstr>
      <vt:lpstr>Slide 3</vt:lpstr>
      <vt:lpstr>Slide 4</vt:lpstr>
      <vt:lpstr>Global crises in the last 200 years</vt:lpstr>
      <vt:lpstr>Slide 6</vt:lpstr>
      <vt:lpstr>Slide 7</vt:lpstr>
      <vt:lpstr>Another time bomb?</vt:lpstr>
      <vt:lpstr>ความเสี่ยงทางการเงินประเภทต่างๆ</vt:lpstr>
      <vt:lpstr>ความเสี่ยง  (Risks)</vt:lpstr>
      <vt:lpstr>Market risks : more volatility/herd instinct</vt:lpstr>
      <vt:lpstr>Long term bonds: Interest rates decline</vt:lpstr>
      <vt:lpstr>Slide 13</vt:lpstr>
      <vt:lpstr>Slide 14</vt:lpstr>
      <vt:lpstr>Slide 15</vt:lpstr>
      <vt:lpstr>Credit risk: default</vt:lpstr>
      <vt:lpstr>Slide 17</vt:lpstr>
      <vt:lpstr>Slide 18</vt:lpstr>
      <vt:lpstr>Operation risks</vt:lpstr>
      <vt:lpstr>Business risk</vt:lpstr>
      <vt:lpstr>Regulatory risks</vt:lpstr>
      <vt:lpstr>ความเสี่ยงจากระบบ (Systemic risks)</vt:lpstr>
      <vt:lpstr>Slide 23</vt:lpstr>
      <vt:lpstr>สรุป ความเสี่ยงหลากหลาย  (Types of Risks)</vt:lpstr>
      <vt:lpstr>การบริหารความเสี่ยงทางการเงิน</vt:lpstr>
      <vt:lpstr>แนวทางการบริหารความเสี่ยง 4 วิธี</vt:lpstr>
      <vt:lpstr>Risk mitigation mechanism:</vt:lpstr>
      <vt:lpstr>But World finance is changing; and financial risk is increasing </vt:lpstr>
      <vt:lpstr>Slide 29</vt:lpstr>
      <vt:lpstr>ข้อสังเกตเกี่ยวกับสหกรณ์ออมทรัพย์</vt:lpstr>
      <vt:lpstr>ธุรกรรมทางการเงินของสหกรณ์ออมทรัพย์</vt:lpstr>
      <vt:lpstr>วินัยการเงินส่วนบุคคล</vt:lpstr>
      <vt:lpstr>ตัวอย่างกรณี ครูใหญ่ ที่ยอดดอยแห่งหนึ่ง</vt:lpstr>
      <vt:lpstr>เป้าหมายของสหกรณ์กับเศรษฐกิจพอเพียง</vt:lpstr>
      <vt:lpstr>Even though debt is high, mostly it is held by Japanese</vt:lpstr>
      <vt:lpstr>สหกรณ์ออมทรัพย์ ควรให้ส่งเสริมการออม  แต่….</vt:lpstr>
      <vt:lpstr>ปัญหาหนี้สินครัวเรือนนำมาซึ่งวิกฤตเศรษฐกิจ กรณี สหรัฐ</vt:lpstr>
      <vt:lpstr>ควรหรือไม่ที่…..</vt:lpstr>
      <vt:lpstr>Slide 39</vt:lpstr>
      <vt:lpstr>ข้อสังเกตการลงทุนในตราสารการเงิน</vt:lpstr>
      <vt:lpstr>สรุป</vt:lpstr>
      <vt:lpstr>Pisitleeahtam@gmail.com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การลดความเสี่ยงจากธุรกรรมทางการเงิน</dc:title>
  <dc:creator>User</dc:creator>
  <cp:lastModifiedBy>User</cp:lastModifiedBy>
  <cp:revision>32</cp:revision>
  <dcterms:created xsi:type="dcterms:W3CDTF">2014-03-12T13:52:20Z</dcterms:created>
  <dcterms:modified xsi:type="dcterms:W3CDTF">2014-03-18T02:04:01Z</dcterms:modified>
</cp:coreProperties>
</file>