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7" r:id="rId4"/>
    <p:sldId id="260" r:id="rId5"/>
    <p:sldId id="262" r:id="rId6"/>
    <p:sldId id="279" r:id="rId7"/>
    <p:sldId id="280" r:id="rId8"/>
    <p:sldId id="281" r:id="rId9"/>
    <p:sldId id="282" r:id="rId10"/>
    <p:sldId id="278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61" r:id="rId19"/>
    <p:sldId id="265" r:id="rId20"/>
    <p:sldId id="266" r:id="rId21"/>
    <p:sldId id="267" r:id="rId22"/>
    <p:sldId id="269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>
        <p:scale>
          <a:sx n="70" d="100"/>
          <a:sy n="70" d="100"/>
        </p:scale>
        <p:origin x="93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FF207-A27C-420A-B33D-996430F6C7B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07AF3-B5D1-4657-B150-085A19A9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8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07AF3-B5D1-4657-B150-085A19A9E5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07AF3-B5D1-4657-B150-085A19A9E5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0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07AF3-B5D1-4657-B150-085A19A9E5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07AF3-B5D1-4657-B150-085A19A9E5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3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07AF3-B5D1-4657-B150-085A19A9E5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2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2" y="987115"/>
            <a:ext cx="10529046" cy="706964"/>
          </a:xfrm>
        </p:spPr>
        <p:txBody>
          <a:bodyPr/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จัดการความรู้ </a:t>
            </a:r>
            <a:r>
              <a:rPr lang="en-US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KM-Knowledge </a:t>
            </a:r>
            <a:r>
              <a:rPr lang="en-US" sz="5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Manegment</a:t>
            </a:r>
            <a:r>
              <a:rPr lang="en-US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0" y="2603500"/>
            <a:ext cx="11187953" cy="3416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 </a:t>
            </a:r>
          </a:p>
          <a:p>
            <a:pPr marL="0" indent="0" algn="ctr">
              <a:buNone/>
            </a:pPr>
            <a:r>
              <a:rPr lang="th-TH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ความรู้เกี่ยวกับเครื่องราชอิสริยาภรณ์  การแต่งเครื่องแบบและ                การประดับเครื่องราชอิสริยาภรณ์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264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896469" y="955210"/>
            <a:ext cx="10291483" cy="361679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th-TH" sz="32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 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การเสนอขอพระราชทานเหรียญจักรพรรดิมาลา มีดังนี้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3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2.1. </a:t>
            </a:r>
            <a:r>
              <a:rPr lang="th-TH" sz="3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เป็นไปตามพระราชบัญญัติเหรียญจักรพรรดิมาลาและเหรียญจักรพรรดิมาลา </a:t>
            </a:r>
            <a:endParaRPr lang="en-US" sz="32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3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en-US" sz="3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2484</a:t>
            </a:r>
            <a:r>
              <a:rPr lang="th-TH" sz="3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2.2 </a:t>
            </a:r>
            <a:r>
              <a:rPr lang="th-TH" sz="3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เป็นข้าราชการที่ปฎิบัติหน้าที่ราชการด้วยความเรียบร้อยเป็นเวลา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นับถึงวันที่ 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ของปีที่ขอพระราชทาน</a:t>
            </a:r>
            <a:endParaRPr lang="th-TH" sz="32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endParaRPr lang="th-TH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760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484094" y="619032"/>
            <a:ext cx="10945906" cy="539180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ยกตัวอย่าง ข้อมูลการ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ได้รับเครื่องอิสริยาภรณ์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 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ตำแหน่งทางวิชาการ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(รองศาสตราจารย์) </a:t>
            </a:r>
            <a:endParaRPr lang="en-US" sz="28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endParaRPr lang="en-US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288" y="4688797"/>
            <a:ext cx="10381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 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คณะฯ จะเสนอขอพระราชทาน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มหาวชิร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มงกุฎ  (ม.ว.ม.)   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</a:p>
          <a:p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และเป็น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ชั้นตราสูงสุด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</a:p>
          <a:p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256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คณะฯ จะเสนอ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ขอเหรียญจักรดิมาลา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(ร.จ.พ.)    (วัน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ธ.ค. 2540 + 26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8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8" y="1205665"/>
            <a:ext cx="10663518" cy="34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104222" y="632794"/>
            <a:ext cx="10179424" cy="520448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th-TH" sz="10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Q: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พนักงานมหาวิทยาลัย สายวิชาการและสายปฎิบัติการ สังกัดมหาวิทยาลัยเชียงใหม่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สามารถขอพระราชทาน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เครื่องราชอิสริยาภรณ์ประจำปี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ได้หรือไม่ อย่างไร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A: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 สายวิชาการและสายปฎิบัติการ สังกัดมหาวิทยาลัยเชียงใหม่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ขอพระราชทาน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เครื่องราชอิสริยาภรณ์ประจำปี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บริหารงานบุคคลคณะฯ ทำการตรวจสอบรายชื่อพนักงาน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มหาวิทยาลัยคณะฯ ที่มีคุณสมบัติ</a:t>
            </a:r>
            <a:endParaRPr lang="th-TH" sz="28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ตาม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ลักเกณฑ์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การขอพระราชทาน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เครื่องราชอิสริยาภรณ์ให้แก่ผู้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ดำรงตำแหน่ง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สถาบันอุดมศึกษา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มีลักษณะ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พิเศษ 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ร่างบัญชี ๑๘ (ที่ปรัยปรุงใหม่)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และรายละเอียด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เพิ่มเติมได้จากเอกสาร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บันทึกการเสนอขอ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พระราชทานเครื่องราชอิสริยาภรณ์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 </a:t>
            </a:r>
            <a:endParaRPr lang="th-TH" sz="28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หน่วยบริหารงาน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 งานบริหารทั่วไป คณะเศรษฐศาสตร์</a:t>
            </a:r>
            <a:endParaRPr lang="th-TH" sz="28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ต้องปฎิบัติงานติดต่อกันมาเป็นเวลาไม่น้อยกว่า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ปีบริบูรณ์นับแต่วันเริ่มจ้าง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จนถึงวัน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ก่อนวัน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เฉลิม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ชนมพรรษา (รัชกาลที่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28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กรกฎาคมของทุกปี) ที่จะ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ขอพระราชทาน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 </a:t>
            </a:r>
          </a:p>
        </p:txBody>
      </p:sp>
    </p:spTree>
    <p:extLst>
      <p:ext uri="{BB962C8B-B14F-4D97-AF65-F5344CB8AC3E}">
        <p14:creationId xmlns:p14="http://schemas.microsoft.com/office/powerpoint/2010/main" val="136163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300120" y="1085818"/>
            <a:ext cx="10103224" cy="462386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th-TH" sz="10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การนับระยะเวลาปฎิบัติงานสำหรับพนักงานที่เปลี่ยนสถานภาพมาจากข้าราชการ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หรือจ้าง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รัฐวิสาหกิจ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แห่งอื่น ให้นับระยะเวลาต่อกันได้ แต่ต้องมีระยะเวลา</a:t>
            </a:r>
            <a:r>
              <a:rPr lang="th-TH" sz="2800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ปฎิบัติงาน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สถาบันอุดมศึกษา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รัฐที่มิใช่ส่วนราชการที่เสนอขอพระราชทาน</a:t>
            </a:r>
            <a:r>
              <a:rPr lang="th-TH" sz="28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</a:t>
            </a:r>
            <a:r>
              <a:rPr lang="en-US" sz="28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ปีบริบูรณ์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อธิการบดีของสถาบันอุดมศึกษาของรัฐที่มิใช่ส่วนราชการ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ที่ดำรงตำแหน่งโดยสัญญา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 ต้องดำรง</a:t>
            </a:r>
            <a:endParaRPr lang="th-TH" sz="28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ตำแหน่ง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ติดต่อกันมาเป็นเวลา</a:t>
            </a:r>
            <a:r>
              <a:rPr lang="th-TH" sz="28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</a:t>
            </a:r>
            <a:r>
              <a:rPr lang="en-US" sz="28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b="1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th-TH" sz="28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บริบูรณ์</a:t>
            </a:r>
            <a:r>
              <a:rPr lang="en-US" sz="28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นับแต่วันเริ่มสัญญา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 จนถึงวันก่อนวัน</a:t>
            </a:r>
            <a:endParaRPr lang="th-TH" sz="28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วัน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พระราชพิธีเฉลิม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ชนมพรรษาของปีที่จะขอพระราชทาน</a:t>
            </a:r>
            <a:endParaRPr lang="th-TH" sz="28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การบันทึกข้อมูลการเสนอเครื่องราชฯ ผ่าน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CMU-HR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นำเสนอคณบดีพิจารณาลงนาม  </a:t>
            </a:r>
            <a:endParaRPr lang="th-TH" sz="28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เพื่อ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ส่งมหาวิทยาลัยตาม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   </a:t>
            </a:r>
            <a:endParaRPr lang="th-TH" sz="28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ทั้งนี้ 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คณะฯ สามารถ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เข้าไปตรวจสอบประวัติเครื่อง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ราชของ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ท่านได้ในระบบ 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CMU MIS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th-TH" sz="24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ประวัติเครื่องราชเตรื่องราชอิสริยาภรณ์</a:t>
            </a:r>
            <a:endParaRPr lang="th-TH" sz="2400" b="1" dirty="0">
              <a:solidFill>
                <a:srgbClr val="FF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6527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964" y="672372"/>
            <a:ext cx="107755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Q: 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พนักงานมหาวิทยาลัย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มีสิทธิ์ได้รับการเสนอขอพระราชทานเครื่องราชอิสริยาภรณ์ประจำปี หรือไม่ อย่างไร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A: 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พนักงานมหาวิทยาลัย มีสิทธิ์ได้รับการเสนอขอพระราชทานเครื่องราชอิสริยาภรณ์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กรณี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พนักงานมหาวิทยาลัยสายปฎิบัติการ ตำแหน่งประจำแผนก (พนักงานปฎิบัติงาน นักการเงินและบัญชี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นักวิชาการคอมพิวเตอร์ พนักงานช่าง พนักงานบริการ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ทั่วไป)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เริ่มบรรจุและปฎิบัติงานมาแล้วเป็นระยะเวลา 5 ปีบริบูรณ์  คณะฯ จะเสนอขอพระราชทานเครื่องราชฯ </a:t>
            </a:r>
            <a:r>
              <a:rPr lang="th-TH" sz="2800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บ.</a:t>
            </a:r>
            <a:r>
              <a:rPr lang="th-TH" sz="2800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 เลื่อนได้ถึง จ.ช. (ชั้นสูงสุด)</a:t>
            </a:r>
            <a:endParaRPr lang="th-TH" sz="2800" dirty="0">
              <a:solidFill>
                <a:srgbClr val="FF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กรณีพนักงานมหาวิทยาลัย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สายปฎิบัติการ ตำแหน่งหัวหน้าแผนก(หัวหน้างาน) เริ่ม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บรรจุและ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ปฎิบัติงานมาแล้ว เป็น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 5 ปีบริบูรณ์  คณะฯ จะเสนอขอพระราชทานเครื่องราชฯ </a:t>
            </a:r>
            <a:r>
              <a:rPr lang="th-TH" sz="2800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</a:t>
            </a:r>
            <a:r>
              <a:rPr lang="th-TH" sz="2800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จ.</a:t>
            </a:r>
            <a:r>
              <a:rPr lang="th-TH" sz="2800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 เลื่อนได้ถึง </a:t>
            </a:r>
            <a:r>
              <a:rPr lang="th-TH" sz="2800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ต.ม. (</a:t>
            </a:r>
            <a:r>
              <a:rPr lang="th-TH" sz="2800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</a:t>
            </a:r>
            <a:r>
              <a:rPr lang="th-TH" sz="2800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สูงสุด)</a:t>
            </a:r>
          </a:p>
          <a:p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กรณีพนักงานมหาวิทยาลัยสายวิชาการ ตำแหน่งผู้ช่วยศาสตราจารย์ หรือ อาจารย์ เริ่มบรรจุและปฎิบัติงาน</a:t>
            </a:r>
          </a:p>
          <a:p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มาแล้ว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เป็นระยะเวลา 5 ปีบริบูรณ์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คณะฯ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จะเสนอขอพระราชทานเครื่องราชฯ </a:t>
            </a:r>
            <a:r>
              <a:rPr lang="th-TH" sz="2800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</a:t>
            </a:r>
            <a:r>
              <a:rPr lang="th-TH" sz="2800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จ.ช. เลื่อน</a:t>
            </a:r>
            <a:r>
              <a:rPr lang="th-TH" sz="2800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ได้ถึง </a:t>
            </a:r>
            <a:r>
              <a:rPr lang="th-TH" sz="2800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ท.ม.(</a:t>
            </a:r>
            <a:r>
              <a:rPr lang="th-TH" sz="2800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ชั้นสูงสุด</a:t>
            </a:r>
            <a:r>
              <a:rPr lang="th-TH" sz="2800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กรณีพนักงานมหาวิทยาลัยสายวิชาการ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ตำแหน่งรองศาสตราจารย์ เริ่ม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บรรจุและ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ปฎิบัติงานมาแล้ว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 เวลา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ปีบริบูรณ์  คณะฯ จะเสนอขอพระราชทานเครื่องราชฯ </a:t>
            </a:r>
            <a:r>
              <a:rPr lang="th-TH" sz="2800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ต.ม. เลื่อนได้ถึง </a:t>
            </a:r>
            <a:r>
              <a:rPr lang="th-TH" sz="2800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ป.ม. </a:t>
            </a:r>
            <a:r>
              <a:rPr lang="th-TH" sz="2800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(ชั้นสูงสุด)</a:t>
            </a:r>
          </a:p>
          <a:p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กรณีพนักงานมหาวิทยาลัยสายวิชาการ ตำแหน่งรองศาสตราจารย์ เริ่มบรรจุและปฎิบัติงานมาแล้วเป็นระยะ เวลา 5 ปีบริบูรณ์  คณะฯ จะเสนอขอพระราชทานเครื่องราชฯ </a:t>
            </a:r>
            <a:r>
              <a:rPr lang="th-TH" sz="2800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</a:t>
            </a:r>
            <a:r>
              <a:rPr lang="th-TH" sz="2800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ท.</a:t>
            </a:r>
            <a:r>
              <a:rPr lang="th-TH" sz="2800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 เลื่อนได้ถึง </a:t>
            </a:r>
            <a:r>
              <a:rPr lang="th-TH" sz="2800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ป.ช. </a:t>
            </a:r>
            <a:r>
              <a:rPr lang="th-TH" sz="2800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(ชั้นสูงสุด</a:t>
            </a:r>
            <a:r>
              <a:rPr lang="th-TH" sz="2800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8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816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118" y="1506071"/>
            <a:ext cx="3818964" cy="125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4174" y="604889"/>
            <a:ext cx="102301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: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ร่างบัญชี 18 (ที่ปรับปรุงใหม่) เงื่อนไขและระยะเวลาการเลื่อนชั้น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ตรา</a:t>
            </a:r>
            <a:endParaRPr lang="en-US" sz="28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1.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 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การขอพระราชทานเลื่อนชั้นตราเว้นระยะไม่น้อยกว่า 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ปีบริบูรณ์ ตามลำดับ จนถึงเกณฑ์</a:t>
            </a:r>
            <a:endParaRPr lang="en-US" sz="26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ชั้นนสูงสุดของตำแหน่ง</a:t>
            </a:r>
          </a:p>
          <a:p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 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เสนอขอพระราชทานเครื่องราชตามลำดับ  เมื่อได้ ท.ม. แล้ว 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เสนอขอ </a:t>
            </a:r>
            <a:r>
              <a:rPr lang="th-TH" sz="2600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ป.ม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โดยได้รับ</a:t>
            </a:r>
          </a:p>
          <a:p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อนุมัติ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แต่งตั้งให้ดำรงตำแหน่งรองศาสตราจารย์และได้รับเงินประจำตำแหน่ง 9,900 บาท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ต่อเดือนแล้ว</a:t>
            </a:r>
            <a:endParaRPr lang="th-TH" sz="26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 </a:t>
            </a:r>
            <a:r>
              <a:rPr lang="en-US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เสนอขอพระราชทานเครื่องราชตามลำดับ  เมื่อได้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ท.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3 ปี เสนอขอ </a:t>
            </a:r>
            <a:r>
              <a:rPr lang="th-TH" sz="2600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ป.ม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เมื่อ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 </a:t>
            </a:r>
            <a:r>
              <a:rPr lang="th-TH" sz="260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ป.ม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</a:p>
          <a:p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ปี เสนอขอ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ป.ช</a:t>
            </a:r>
          </a:p>
          <a:p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การนับระยะเวลาในการเสนอขอเครื่องราชชั้นสูงถัดไป สมัยรัชการที่ 9 วันเฉลิมพระชนมพรรษา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</a:t>
            </a:r>
          </a:p>
          <a:p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5 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 นับจนถึงปี 2559 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รัชกาลที่ 10 ปัจจุบัน  (ปี 2560)  วันเฉลิมพระชนมพรรษา คือ </a:t>
            </a:r>
            <a:endParaRPr lang="th-TH" sz="26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28 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 จึงให้นับอายุ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งานเพื่อ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เสนอขอเครื่องราช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ชั้นสูงถัดไป </a:t>
            </a:r>
            <a:r>
              <a:rPr lang="th-TH" sz="2400" b="1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ให้บวกเพิ่มอีก 1 ปี  </a:t>
            </a:r>
            <a:endParaRPr lang="en-US" sz="2400" b="1" dirty="0">
              <a:solidFill>
                <a:srgbClr val="FF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5. 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ข้อควรระวังในการเสนอขอพระราชทานเครื่องราชอิสริยาภรณ์ชั้นสูงตามลำดับ คณะฯ จะไม่เสนอขอ</a:t>
            </a:r>
          </a:p>
          <a:p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พระราชทานเครื่องราชอิสริยาภรณ์</a:t>
            </a:r>
            <a:r>
              <a:rPr lang="th-TH" sz="24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ปีเว้น</a:t>
            </a:r>
            <a:r>
              <a:rPr lang="th-TH" sz="24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endParaRPr lang="th-TH" sz="2400" b="1" dirty="0">
              <a:solidFill>
                <a:srgbClr val="FF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0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793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976394" y="903232"/>
            <a:ext cx="10709329" cy="449131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th-TH" sz="31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Q: </a:t>
            </a:r>
            <a:r>
              <a:rPr lang="th-TH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การขอพระราชทานเครื่องราชอิสริยาภรณ์อัน</a:t>
            </a:r>
            <a:r>
              <a:rPr lang="th-TH" sz="31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ที่สรรเสริญยิ่งดิเรกคุณาภรณ์ เป็นอย่างไร</a:t>
            </a:r>
            <a:r>
              <a:rPr lang="en-US" sz="31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A: </a:t>
            </a:r>
            <a:r>
              <a:rPr lang="th-TH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1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ขอพระราชทานเครื่องราชอิสริยาภรณนี้กฎหมายกําหนดใหเปนไปตามหลักเกณฑ วิธีการ</a:t>
            </a:r>
            <a:r>
              <a:rPr lang="th-TH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และเงื่อนไข</a:t>
            </a:r>
            <a:r>
              <a:rPr lang="th-TH" sz="31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ที่กําหนดโดยพระราชกฤษฎีกาวาดวยการขอพระราชทานเครื่องราชอิสริยาภรณอันเปนที่สรรเสริญ</a:t>
            </a:r>
            <a:r>
              <a:rPr lang="th-TH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ยิ่งดิเรก</a:t>
            </a:r>
            <a:r>
              <a:rPr lang="th-TH" sz="31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คุณาภรณ พ.ศ.2538 ซึ่งมีผลใชบังคับเปนกฎหมาย เมื่อวันที่ 4 ตุลาคม </a:t>
            </a:r>
            <a:r>
              <a:rPr lang="th-TH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2538</a:t>
            </a:r>
            <a:endParaRPr lang="en-US" sz="31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1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1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</a:t>
            </a:r>
            <a:r>
              <a:rPr lang="en-US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1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ชั้นตราของเครื่องราชอิสริยาภรณอันเปนที่สรรเสริญยิ่งดิเรกคุณา</a:t>
            </a:r>
            <a:r>
              <a:rPr lang="th-TH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</a:t>
            </a:r>
            <a:r>
              <a:rPr lang="en-US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มีกี่ชั้นตรา อะไรบ้าง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1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A: </a:t>
            </a:r>
            <a:r>
              <a:rPr lang="th-TH" sz="31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ชั้นตราของเครื่องราชอิสริยาภรณอันเปนที่สรรเสริญยิ่งดิเรกคุณาภรณ์ </a:t>
            </a:r>
            <a:r>
              <a:rPr lang="th-TH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31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ชั้นตรา </a:t>
            </a:r>
            <a:r>
              <a:rPr lang="th-TH" sz="3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39915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074789" y="632908"/>
            <a:ext cx="10197885" cy="5193734"/>
          </a:xfrm>
        </p:spPr>
        <p:txBody>
          <a:bodyPr>
            <a:noAutofit/>
          </a:bodyPr>
          <a:lstStyle/>
          <a:p>
            <a:pPr marL="800100" lvl="2" indent="0">
              <a:spcBef>
                <a:spcPts val="0"/>
              </a:spcBef>
              <a:buNone/>
            </a:pP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ชั้นที่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ปฐม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ดิเรกคุณาภรณ (ป.ภ.)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ชั้นที่ 2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ทุติย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ดิเรกคุณาภรณ (ท.ภ.)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ชั้นที่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	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ตติย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ดิเรกคุณาภรณ (ต.ภ.)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ชั้นที่ 4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จตุตถ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ดิเรกคุณาภรณ (จ.ภ.)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ชั้นที่ 5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20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เบญจม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ดิเรกคุณาภรณ (บ.ภ.)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ชั้นที่ 6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เหรียญ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ทองดิเรกคุณาภรณ (ร.ท.ภ.)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ชั้นที่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เหรียญ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เงินดิเรกคุณาภรณ (ร.ง.ภ.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sz="2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การกระทําความดีความชอบที่เปนการบริจาคทรัพยสิน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(</a:t>
            </a:r>
            <a:r>
              <a:rPr lang="th-TH" sz="2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การขอพระราชทานเครื่องราชอิสริยาภรณดิเรกคุณาภรณใหแกผูบริจาคทรัพย</a:t>
            </a:r>
            <a:r>
              <a:rPr lang="th-TH" sz="2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สินเป</a:t>
            </a:r>
            <a:r>
              <a:rPr lang="th-TH" sz="2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นไปตามมูลคาของทรัพยสิน ดังนี้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100,000  บาท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ขอ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ร.ง.ภ.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200,000  บาท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ขอ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ร.ท.ภ.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500,000  บาท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ขอ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บ.ภ.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1,500,000  บาท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ขอ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จ.ภ.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6,000,000  บาท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ขอ </a:t>
            </a:r>
            <a:r>
              <a:rPr lang="th-TH" sz="20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ต.ภ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14,000,000  บาท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ขอ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ท.ภ.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30,000,000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 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ขอ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ป.ภ.</a:t>
            </a:r>
            <a:endParaRPr lang="th-TH" sz="20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8154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708003" y="848818"/>
            <a:ext cx="10945813" cy="469074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Q: 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ราคาชดใช้แทนเครื่องราชอิสริยาภรณ์ที่ไม่สามารถส่งคืนตาม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กฎหมายเป็นอย่างไร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A: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ราคาชดใช้แทนเครื่องราชอิสริยาภรณ์ที่ไม่สามารถส่งคืนตามกฎหมาย ประจําปีงบประมาณ </a:t>
            </a:r>
            <a:endParaRPr lang="th-TH" sz="32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พ.ศ.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 บัญชี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ราคาชดใช้แทนเครื่องราชอิสริยาภรณ์ที่ไม่สามารถส่งคืนตาม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ตั้งแต่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1 ตุลาคม 2560 เป็นต้น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3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เครื่องราชอิสริยาภรณ์อันเป็นที่เชิดชูยิ่งช้างเผือก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มหา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ปรมาภรณ์ช้างเผือก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บุรษุ       	ราคาชดใช้   41,560  บาท</a:t>
            </a:r>
            <a:endParaRPr lang="th-TH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มหา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ปรมาภรณ์ช้างเผือก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สตรี       	ราคา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32,382  บาท</a:t>
            </a:r>
            <a:endParaRPr lang="th-TH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ประถ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มาภรณ์ช้างเผือก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บุรุษ 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ราคาชดใช้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28,658  บาท</a:t>
            </a:r>
            <a:endParaRPr lang="th-TH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ประถ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มาภรณ์ช้างเผือก 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 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	ราคา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22,618  บาท</a:t>
            </a:r>
            <a:endParaRPr lang="th-TH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0198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8121" y="689082"/>
            <a:ext cx="75841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ทวี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ติยาภรณ์ช้างเผือก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บุรุษ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13,682 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ทวี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ติยาภรณ์ช้างเผือก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 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11,420  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ตริ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ตาภรณ์ช้างเผือก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บุรษุ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6,518  บาท</a:t>
            </a: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ตริ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ตาภรณ์ช้างเผือก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6,080  บาท 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จัตุรถา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ภรณ์ช้างเผือก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บุรุษ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	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  3,326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 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จัตุรถา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ภรณ์ช้างเผือก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3,694  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เบญจ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ภรณ์ช้างเผือก 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บุรษุ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3,152  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เบญจ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ช้างเผือก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3,494  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เหรียญ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ทองช้างเผือก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บุรษุ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2,414  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เหรียญ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ทองช้างเผือก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2,786  บาท 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เหรียญ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เงินช้างเผือก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บุรุษ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2,324  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เหรียญ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เงินช้างเผือก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2,668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</a:t>
            </a: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332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9767" y="1037415"/>
            <a:ext cx="8825658" cy="777938"/>
          </a:xfrm>
        </p:spPr>
        <p:txBody>
          <a:bodyPr/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ความรู้เกี่ยวกับเครื่องราชอิสริยาภรณ์ 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87506" y="1963271"/>
            <a:ext cx="10367682" cy="367552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 : 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เครื่องราชอิสริยาภรณ์เป็นอย่างไร</a:t>
            </a:r>
            <a:b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A:   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 คือ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สิ่งซึ่งเป็นเครื่องหมาย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แสดงเกียรติยศ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บําเหน็จความชอบ  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เป็น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ของพระมหากษัตริย์ทรงสร้างขึ้นสําหรับพระราชทาน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เป็นบําเหน็จ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ความชอบ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ราชการ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ที่ใช้สําหรับพระราชทานแก่ผู้กระทําความดีความชอบอันเป็น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ประโยชน์แก่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ประเทศ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ศาสนาและประชาชน และเหรียญที่ระลึกพระราชทานเป็นบําเหน็จ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ความชอบ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ใน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ๆ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ที่ทรงพระ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กรุณาโปรด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เกล้าฯ ให้บุคคลประดับ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อย่างเครื่องราช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อิสริยาภรณ์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ตามที่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ทางราชการ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กําหนด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190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565070" y="909240"/>
            <a:ext cx="9503423" cy="405616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เครื่องราชอิสริยาภรณ์อันเป็นที่เชิด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ชู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ยิ่งมงกุฎ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ไทย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6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มหาวชิร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มงกุฎ			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บุรษุ       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55,516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มหาวชิร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มงกุฎ			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    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43,316  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ประถมาภรณ์มงกุฎไทย	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บุรุษ 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ราคาชดใช้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27,240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ประถมาภรณ์มงกุฎไทย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     	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20,834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ทวี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ติยาภรณ์มงกุฎไทย        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บุรุษ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12,216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ทวี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ติยาภรณ์มงกุฎไทย        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9,282  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ตริ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ตาภรณ์มงกุฎไทย          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บุรษุ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</a:t>
            </a:r>
            <a:r>
              <a:rPr lang="en-US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4,318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ตริ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ตาภรณ์มงกุฎไทย       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  3,326   บาท</a:t>
            </a:r>
          </a:p>
        </p:txBody>
      </p:sp>
    </p:spTree>
    <p:extLst>
      <p:ext uri="{BB962C8B-B14F-4D97-AF65-F5344CB8AC3E}">
        <p14:creationId xmlns:p14="http://schemas.microsoft.com/office/powerpoint/2010/main" val="2165819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7086" y="1295645"/>
            <a:ext cx="75841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จัตุรถาภรณ์มงกุฎไทย   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บุรุษ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  3,326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 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จัตุรถา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ภรณ์มงกุฎไทย   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สตรี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3,694  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เบญจ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มาภรณ์มงกุฎไทย 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บุรษุ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3,152  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เบญจ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มาภรณ์มงกุฎไทย 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สตรี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3,494  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เหรียญ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ทองมงกุฎไทย    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บุรษุ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1,994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เหรียญ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ทองมงกุฎไทย    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สตรี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2,420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เหรียญ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เงินมงกุฎไทย       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บุรุษ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  1,976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เหรียญ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เงินมงกุฎไทย 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สตรี 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2,364 </a:t>
            </a:r>
            <a:r>
              <a:rPr lang="en-US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</a:t>
            </a: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</a:t>
            </a:r>
            <a:endParaRPr lang="th-TH" sz="2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7386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189610" y="541407"/>
            <a:ext cx="9805408" cy="576832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เครื่องราชอิสริยาภรณ์อัน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เป็นที่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นเป็นที่สรรเสริญยิ่งดิเรคุณาภรณ์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ปฐมดิเรก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คุณาภรณ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บุรษุ     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34,278  บาท</a:t>
            </a:r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ปฐม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ดิเรกคุณาภรณ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    	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30,216 </a:t>
            </a:r>
            <a:r>
              <a:rPr 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ทุติย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ดิเรกคุณาภรณ์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บุรุษ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ราคาชดใช้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17,820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ทุติย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ดิเรกคุณาภรณ์  	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     	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14,014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ตติย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ดิเรกคุณา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บุรุษ   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8,116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ตติย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ดิเรกคุณา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	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7,080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จตุตถ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ดิเรกคุณา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  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บุรษุ   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</a:t>
            </a:r>
            <a:r>
              <a:rPr 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4,464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จตุตถ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ดิเรกคุณา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   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4,508   บาท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	เบญจมดิเรกคณา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บุรษุ    		ราคาชดใช้   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4,396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เบญจมดิเรกคณา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 		ราคาชดใช้   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4,442   บาท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เหรียญทองดิเรกคุณาภรณ์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บุรษุ    		ราคาชดใช้  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3,650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เหรียญทองดิเรกคุณา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 		ราคาชดใช้  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3,706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	เหรียญเงินดิเรกคุณา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บุรษุ    		ราคาชดใช้   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3,672   บาท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เหรียญเงินดิเรกคุณาภรณ  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    		ราคาชดใช้    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3,732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2867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823481" y="835791"/>
            <a:ext cx="10945906" cy="525733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การส่งคืนเครื่องราชอิสริยาภรณ์</a:t>
            </a:r>
            <a:endParaRPr lang="en-US" sz="32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ที่ต้องส่งคืน และกรณีที่ต้องส่งคืน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เครื่องขัตติยราชอิสริยาภรณ์อันมีเกียรติคุณรุ่งเรืองยิ่งมหาจักรีบรมราชวงศ์ 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2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เครื่องราชอิสริยาภรณ์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อันเป็นโบราณมงคลนพรัตนราชวรา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ส่งคืน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endParaRPr lang="th-TH" sz="24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เมื่อผู้ได้รับ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วายชนม์ผู้รับมรดกจะต้อง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ส่งคืนเครื่องราชอิสริยาภรณ์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ภายในกําหนด ๓๐ วัน </a:t>
            </a:r>
            <a:endParaRPr lang="en-US" sz="24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ส่งคืนไม่ได้ด้วยประการใด ๆ ทายาทหรือกอง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มรดกจะต้อง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รับผิดชอบ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กรณีทรงเรียกเครื่องราชอิสริยาภรณ์คืน ถ้าผู้รับพระราชทานส่งคืนไม่ได้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ด้วยประการ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ใด ๆ ผู้รับพระราชทานจะต้อง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</a:t>
            </a:r>
            <a:endParaRPr lang="en-US" sz="24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แทนเครื่องราชอิสริยาภรณ์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3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เครื่องราชอิสริยาภรณ์จุลจอมเกล้า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เครื่องราชอิสริยาภรณ์อันเป็นที่เชิดชูยิ่งช้างเผือก และ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5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เครื่องราชอิสริยาภรณ์อันมีเกียรติยศยิ่งมงกุฎไทย มีหลักเกณฑ์การส่งคืน คือ</a:t>
            </a:r>
            <a:endParaRPr lang="th-TH" sz="24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4046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739588" y="793843"/>
            <a:ext cx="10945906" cy="525733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เครื่องราชอิสริยาภรณ์อันเป็นที่สรรเสริญยิ่งดิเรกคุณา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ภรณ์</a:t>
            </a:r>
            <a:r>
              <a:rPr lang="en-US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หลักเกณฑ์การส่งคืน คือ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เมื่อ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ผู้ได้รับพระราชทานเครื่องราชอิสริยาภรณ์ได้รับพระราชทานชั้น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สูงขึ้น ผู้รับ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พระราชทานต้องส่งคืน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ชั้น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 ถ้าส่งคืนไม่ได้ด้วยประการใด ๆ จะต้อง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ชดใช้ราคา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แทนเครื่องราชอิสริยาภรณ์ตามที่ทางราชการกําหนด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(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เมื่อ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ผู้ได้รับพระราชทานวายชนม์ให้ทายาทเก็บรักษา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เครื่องราชอิสริยาภรณ์เฉพาะ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ชั้นสูงที่ได้รับพระราชทานไว้เป็นกรรมสิทธิ์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หน่วยงาน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สถานที่รับคืนเครื่องราชอิสริยาภรณ์</a:t>
            </a:r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กลุ่มงานเครื่องราชอิสริยาภรณ์สํานักอาลักษณ์และ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สํานัก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เลขาธิการคณะรัฐมนตรีในทําเนียบรัฐบาล </a:t>
            </a:r>
            <a:endParaRPr lang="th-TH" sz="24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ถนน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นครปฐม เขตดุสิตกรุงเทพ ฯ 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10300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(อาคารเดิม)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โทร.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0 2280 9000</a:t>
            </a:r>
            <a:r>
              <a:rPr lang="en-US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 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424</a:t>
            </a:r>
            <a:r>
              <a:rPr lang="en-US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โทรสาร 0 2280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90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หน่วยงานต้นสังกัดของผู้ได้รับพระราชทานเครื่องราชอิสริยาภรณ์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(หน่วยบริหารงานบุคคลคณะ ส่งกองบริหารงานบุคคล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สำนักงานมหาวิทยาลัย) โดยเมื่อหน่วยงาน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ได้รับคืน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เครื่องราชอิสริยาภรณ์จาก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บุคคลในสังกัด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ต้อง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รวบรวมนําส่ง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สํานัก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เลขาธิการคณะรัฐมนตรี ตาม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24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3783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264024" y="914868"/>
            <a:ext cx="10165977" cy="533801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10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การส่งคืน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</a:t>
            </a:r>
            <a:endParaRPr lang="en-US" sz="32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สํานักเลขาธิการคณะรัฐมนตรีได้รับคืนเครื่องราชอิสริยาภรณ์หรือเงินชดใช้ราคา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แทนเครื่องราชอิสริยาภรณ์ 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จะดําเนินการ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ออกใบ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รับคืนเครื่องราชอิสริยาภรณ์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2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ใบเสร็จรับเงิน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ไว้เป็นหลักฐาน นอกจากนี้จะได้บันทึก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ส่งคืนดังกล่าวไว้ในประวัติข้อมูลทะเบียน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ฐานันดรของ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ผู้ได้รับพระราชทาน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 เพื่อเป็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ด้วยเครื่องราชอิสริยาภรณ์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ที่ต้องส่งคืน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และกรณี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ที่ต้องส่งคืน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th-TH" sz="3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ส่งคืน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การได้รับพระราชทานเครื่องราชอิสริยาภรณ์ชั้นสูงขึ้น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ลาออกจากราชการ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เกษียณอายุราชการ/เกษียณก่อนกําหนด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ถึงแก่</a:t>
            </a:r>
            <a:r>
              <a:rPr lang="th-TH" sz="26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กรรม</a:t>
            </a:r>
            <a:endParaRPr lang="th-TH" sz="26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747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246094" y="1089212"/>
            <a:ext cx="10049435" cy="449131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th-TH" sz="32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Q: 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ชนิดของเครื่องราชอิสริยาภรณ์เป็นอย่างไร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A:  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ชนิดของเครื่องราชอิสริยาภรณ์ที่ส่วนราชการเสนอขอพระราชทานให้แก่บุคคลต่าง ๆ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เป็นประจำปี  ในวโรกาสพระราชพิธีเฉลิมพระชนมพรรษา ประกอบด้วย</a:t>
            </a:r>
            <a:endParaRPr lang="en-US" sz="32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1)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เครื่องราชอิสริยาภรณ์อันเป็นที่เชิดชูยิ่งช้างเผือก</a:t>
            </a:r>
            <a:endParaRPr lang="en-US" sz="32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2)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อันมีเกียรติยศ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ยิ่งมงกุฎไทย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อันเป็น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ที่สรรเสริญยิ่งดิเรกคุณาภรณ์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4)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เหรียญจักรพรรดิมาลา</a:t>
            </a:r>
            <a:endParaRPr lang="en-US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007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342580" y="521841"/>
            <a:ext cx="9646262" cy="53335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th-TH" sz="12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Q: 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ตระกูลและชั้นตราของเครื่องราชอิสริยาภรณ์เป็นอย่างไร</a:t>
            </a:r>
          </a:p>
          <a:p>
            <a:pPr marL="0" indent="0">
              <a:spcBef>
                <a:spcPts val="0"/>
              </a:spcBef>
              <a:buNone/>
              <a:tabLst>
                <a:tab pos="1171575" algn="l"/>
              </a:tabLst>
            </a:pP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A:  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ตระกูลและชั้นตราของเครื่องราชอิสริยาภรณ์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 ๒ ตระกูล ได้แก่ </a:t>
            </a:r>
            <a:endParaRPr lang="en-US" sz="32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  <a:tabLst>
                <a:tab pos="1171575" algn="l"/>
              </a:tabLst>
            </a:pP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1)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ตระกูลมงกุฎไทย </a:t>
            </a:r>
            <a:endParaRPr lang="en-US" sz="32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ลําดับชั้น 7 เหรียญเงินมงกุฎไทย (ร.ง.ม.)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ลําดับชั้น 6 เหรียญทองมงกุฎไทย (ร.ท.ม.)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ลําดับชั้น 5 เบญจมาภรณ์มงกุฎไทย (บ.ม.)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ลําดับชั้น 4 จัตุรถาภรณ์มงกุฎไทย (จ.ม.)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ลําดับชั้น 3 ตริตาภรณ์มงกุฎไทย (ต.ม.)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ลําดับชั้น 2 ทวีติยาภรณ์มงกุฎไทย (ท.ม.)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ลําดับชั้น 1 ประถมาภรณ์มงกุฎไทย (ป.ม.)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สูงสุด มหาวชิรมงกุฎ (ม.ว.ม.) </a:t>
            </a:r>
            <a:endParaRPr lang="en-US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708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869576" y="597801"/>
            <a:ext cx="8563182" cy="539180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endParaRPr lang="en-US" sz="32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2. 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ตระกูล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ช้างเผือก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ลําดับ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7 เหรียญเงินช้างเผือก (ร.ง.ช.)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ลําดับ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6 เหรียญทองช้างเผือก (ร.ท.ช.)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ลําดับ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5 เบญจมาภรณ์ช้างเผือก (บ.ช.)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ลําดับ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4 จัตุรถาภรณ์ช้างเผือก (จ.ช.)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ลําดับ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3 ตริตาภรณ์ช้างเผือก (ต.ช.)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ลําดับ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2 ทวีติยาภรณ์ช้างเผือก (ท.ช.)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ลําดับ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1 ประถมาภรณ์ช้างเผือก (ป.ช.)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 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มหาปรมาภรณ์ช้างเผือก (ม.ป.ช.) </a:t>
            </a:r>
            <a:endParaRPr lang="en-US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210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947444" y="296303"/>
            <a:ext cx="10103224" cy="572750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th-TH" sz="10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Q: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ระเบียบและหลักเกณฑ์การเสนอขอพระราชทานเครื่องราชอิสริยาภรณ์ เป็นอย่างไร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A: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ระเบียบและหลักเกณฑ์การเสนอขอพระราชทานเครื่องราชอิสริยาภรณ์ </a:t>
            </a:r>
            <a:r>
              <a:rPr 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การเสนอขอพระราชทานเครื่องราชอิสริ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กรณ์อันเป็น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ที่เชิดชูยิ่งช้างเผือก และเครื่อง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อิส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ริยา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กรณ์อันมีเกียรติยศยิ่งมงกุฏไทย</a:t>
            </a:r>
            <a:endParaRPr lang="en-US" sz="28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</a:t>
            </a:r>
            <a:endParaRPr lang="en-US" sz="28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1)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ระเบียบสำนักนายกรัฐมนตรีว่าด้วย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การขอพระราชทานเครื่องราชอิสริยากรณ์อันเป็น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เชิดชูยิ่ง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ช้างเผือก และเครื่องราชอิสริยา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กรณ์อันมี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เกียรติยศยิ่งมงกุฏ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ไทย พ.ศ.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2536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2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ระเบียบสำนักนายกรัฐมนตรีว่าด้วยการขอพระราชทานเครื่องราชอิสริยากรณ์อันเป็นที่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เชิดชู</a:t>
            </a:r>
            <a:endParaRPr lang="th-TH" sz="28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ยิ่ง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ช้างเผือก และเครื่องราชอิสริยากรณ์อันมีเกียรติยศยิ่งมงกุฏไทย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(ฉบับที่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25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โดยชั้นตราที่เสนอขอพระราชทานให้เป็นไปตามบัญชี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41</a:t>
            </a:r>
            <a:endParaRPr lang="th-TH" sz="20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หน่วยบริหารงานบุคคลคณะฯ 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การสำรวจข้าราชการคณะฯ ที่มีคุณสมบัต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ครบถ้วนตามหลักเกณฑ์ฯ และบันทึกข้อมูลการเสนอเครื่อง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ราชผ่าน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CMU-HR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นำเสนอคณบดีพิจารณาลงนาม เพื่อส่งมหาวิทยาลัยตาม</a:t>
            </a:r>
            <a:r>
              <a:rPr lang="th-TH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   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โดยข้าราชการคณะฯสามารถ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เข้าไปตรวจสอบประวัติเครื่องราชของท่านได้ในระบบ </a:t>
            </a:r>
            <a:r>
              <a:rPr lang="en-US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CMU MIS</a:t>
            </a:r>
            <a:r>
              <a:rPr lang="th-TH" sz="24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ประวัติ</a:t>
            </a:r>
            <a:r>
              <a:rPr lang="th-TH" sz="24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</a:t>
            </a:r>
            <a:endParaRPr lang="th-TH" sz="2400" b="1" dirty="0">
              <a:solidFill>
                <a:srgbClr val="FF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45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484094" y="619032"/>
            <a:ext cx="10945906" cy="539180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ยกตัวอย่าง ข้อมูลการ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ได้รับเครื่องอิสริยาภรณ์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 ตำแหน่งทางวิชาการ (รองศาสตราจารย์)        </a:t>
            </a:r>
            <a:endParaRPr lang="en-US" sz="28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endParaRPr lang="en-US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440" y="5624115"/>
            <a:ext cx="1038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 ชั้น มหาวชิร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มงกุฎ </a:t>
            </a:r>
            <a:r>
              <a:rPr lang="th-TH" sz="28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b="1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ม.ว.ม.</a:t>
            </a:r>
            <a:r>
              <a:rPr lang="th-TH" sz="28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</a:t>
            </a:r>
            <a:r>
              <a:rPr lang="th-TH" sz="2800" b="1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ชั้นตราสูงสุดแล้ว</a:t>
            </a:r>
            <a:r>
              <a:rPr lang="en-US" sz="28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en-US" sz="2800" b="1" dirty="0">
              <a:solidFill>
                <a:srgbClr val="FF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40" y="1245128"/>
            <a:ext cx="10549602" cy="42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3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484094" y="619032"/>
            <a:ext cx="10945906" cy="539180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ยกตัวอย่าง ข้อมูลการ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ได้รับเครื่องอิสริยาภรณ์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 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ตำแหน่งทางวิชาการ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(ผู้ช่วยศาสตราจารย์) </a:t>
            </a:r>
            <a:endParaRPr lang="en-US" sz="28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endParaRPr lang="en-US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482" y="5297893"/>
            <a:ext cx="10381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ทวี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ติยาภรณ์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ช้างเผือก </a:t>
            </a:r>
            <a:r>
              <a:rPr lang="th-TH" sz="28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(ท.ช.) เป็น</a:t>
            </a:r>
            <a:r>
              <a:rPr lang="th-TH" sz="2800" b="1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ชั้นตราสูงสุดแล้ว   </a:t>
            </a:r>
            <a:endParaRPr lang="th-TH" sz="2800" b="1" dirty="0" smtClean="0">
              <a:solidFill>
                <a:srgbClr val="FF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ปี 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คณะฯ จะเสนอ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ขอเหรียญจักรดิมาลา 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วันบรรจุ 2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ต.ค. 2538 + 26 ปี)   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en-US" sz="28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82" y="1224184"/>
            <a:ext cx="10687331" cy="407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7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484094" y="619032"/>
            <a:ext cx="10945906" cy="539180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ยกตัวอย่าง ข้อมูลการ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ได้รับเครื่องอิสริยาภรณ์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 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ตำแหน่งทางวิชาการ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(อาจารย์) </a:t>
            </a:r>
            <a:endParaRPr lang="en-US" sz="28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endParaRPr lang="en-US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482" y="4838427"/>
            <a:ext cx="10381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เครื่องราชอิสริยาภรณ์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ทวี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ติยาภรณ์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ช้างเผือก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ท.ช.) เป็น</a:t>
            </a:r>
            <a:r>
              <a:rPr lang="th-TH" sz="2800" b="1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ชั้นตราสูงสุดแล้ว   </a:t>
            </a:r>
            <a:endParaRPr lang="th-TH" sz="2800" b="1" dirty="0" smtClean="0">
              <a:solidFill>
                <a:srgbClr val="FF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ปี  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คณะฯ จะเสนอ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ขอเหรียญจักรดิ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มาลา (ร.จ.พ.)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 1 เม.ย. 2539 + </a:t>
            </a:r>
            <a:r>
              <a:rPr lang="th-TH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 ปี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  </a:t>
            </a:r>
            <a:r>
              <a:rPr lang="en-US" sz="28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en-US" sz="28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1" y="1190847"/>
            <a:ext cx="10663518" cy="36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26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2226</Words>
  <Application>Microsoft Office PowerPoint</Application>
  <PresentationFormat>Widescreen</PresentationFormat>
  <Paragraphs>231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Cordia New</vt:lpstr>
      <vt:lpstr>TH SarabunPSK</vt:lpstr>
      <vt:lpstr>Wingdings 3</vt:lpstr>
      <vt:lpstr>Ion Boardroom</vt:lpstr>
      <vt:lpstr>การจัดการความรู้ (KM-Knowledge Manegment)  </vt:lpstr>
      <vt:lpstr>ความรู้เกี่ยวกับเครื่องราชอิสริยาภรณ์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MANLIKA KANYAPANICH</dc:creator>
  <cp:lastModifiedBy>Walapa</cp:lastModifiedBy>
  <cp:revision>185</cp:revision>
  <dcterms:created xsi:type="dcterms:W3CDTF">2020-08-01T02:09:08Z</dcterms:created>
  <dcterms:modified xsi:type="dcterms:W3CDTF">2020-08-03T04:47:09Z</dcterms:modified>
</cp:coreProperties>
</file>