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7" r:id="rId4"/>
    <p:sldId id="260" r:id="rId5"/>
    <p:sldId id="278" r:id="rId6"/>
    <p:sldId id="284" r:id="rId7"/>
    <p:sldId id="285" r:id="rId8"/>
    <p:sldId id="280" r:id="rId9"/>
    <p:sldId id="283" r:id="rId10"/>
    <p:sldId id="281" r:id="rId11"/>
    <p:sldId id="28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470" autoAdjust="0"/>
  </p:normalViewPr>
  <p:slideViewPr>
    <p:cSldViewPr snapToGrid="0">
      <p:cViewPr>
        <p:scale>
          <a:sx n="90" d="100"/>
          <a:sy n="9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FF207-A27C-420A-B33D-996430F6C7B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07AF3-B5D1-4657-B150-085A19A9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8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07AF3-B5D1-4657-B150-085A19A9E5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07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07AF3-B5D1-4657-B150-085A19A9E5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48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07AF3-B5D1-4657-B150-085A19A9E5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69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07AF3-B5D1-4657-B150-085A19A9E5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71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142" y="987115"/>
            <a:ext cx="10529046" cy="706964"/>
          </a:xfrm>
        </p:spPr>
        <p:txBody>
          <a:bodyPr/>
          <a:lstStyle/>
          <a:p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จัดการความรู้ </a:t>
            </a:r>
            <a:r>
              <a:rPr lang="en-US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en-US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KM-Knowledge </a:t>
            </a:r>
            <a:r>
              <a:rPr lang="en-US" sz="5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Manegment</a:t>
            </a:r>
            <a:r>
              <a:rPr lang="en-US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5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endParaRPr lang="en-US" sz="5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815" y="2734127"/>
            <a:ext cx="11187953" cy="27760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h-TH" sz="5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เรื่อง  </a:t>
            </a:r>
          </a:p>
          <a:p>
            <a:pPr marL="0" indent="0" algn="ctr">
              <a:buNone/>
            </a:pPr>
            <a:r>
              <a:rPr lang="th-TH" sz="5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</a:t>
            </a:r>
            <a:r>
              <a:rPr lang="th-TH" sz="5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เกี่ยวกับการลาเพิ่มพูนความรู้ทางวิชาการ</a:t>
            </a:r>
            <a:endParaRPr lang="en-US" sz="54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82649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804717" y="663694"/>
            <a:ext cx="10828263" cy="480144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</a:t>
            </a:r>
            <a:r>
              <a:rPr lang="en-US" sz="2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 </a:t>
            </a:r>
            <a:r>
              <a:rPr lang="th-TH" sz="2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ผู้ที่ได้รับอนุมัติให้ลาไปเพิ่มพูนความรู้ทางวิชาการ ได้รับสิทธิอะไรบ้าง</a:t>
            </a:r>
            <a:endParaRPr lang="en-US" sz="22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A:  </a:t>
            </a:r>
            <a:r>
              <a:rPr lang="th-TH" sz="2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</a:t>
            </a:r>
            <a:r>
              <a:rPr lang="th-TH" sz="22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ประกาศฯ ข้อ 24.9 ผู้ที่ได้รับอนุมัติให้ลาไปเพิ่มพูนความรู้ทาง</a:t>
            </a:r>
            <a:r>
              <a:rPr lang="th-TH" sz="2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วิชาการ มีสิทธิดังต่อไปนี้</a:t>
            </a:r>
          </a:p>
          <a:p>
            <a:pPr marL="400050" lvl="1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0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24.9.1  ได้รับเงินเดือนในระหว่างลาไปเพิ่มพูนความรู้ทางวิชาการ</a:t>
            </a:r>
          </a:p>
          <a:p>
            <a:pPr marL="400050" lvl="1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0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sz="18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24.9.2</a:t>
            </a:r>
            <a:r>
              <a:rPr lang="th-TH" sz="20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ได้เลื่อนเงินเดือนประจำปี</a:t>
            </a:r>
          </a:p>
          <a:p>
            <a:pPr marL="400050" lvl="1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0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24.9.3 ได้รับเงินประจำตำแหน่งประเภทวิชาการ</a:t>
            </a:r>
          </a:p>
          <a:p>
            <a:pPr marL="400050" lvl="1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0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0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24.9.4  มีสิทธิในการเสนอตำแหน่งทางวิชาการ</a:t>
            </a:r>
          </a:p>
          <a:p>
            <a:pPr marL="0" indent="0" algn="just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1600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ตามข้อบังคับ </a:t>
            </a:r>
            <a:r>
              <a:rPr lang="th-TH" sz="1600" dirty="0" err="1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มช</a:t>
            </a:r>
            <a:r>
              <a:rPr lang="th-TH" sz="1600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ว่าด้วยหลักเกณฑ์และวิธีการพิจารณาแต่งตั้งพนักงานมหาวิทยาลัยและข้าราชการพลเรือนในสถาบันอุดมศึกษาให้ดำรงตำแหน่ง ผศ. รศ. และ ศ. และถอดถอนผู้ดำรงตำแหน่ง ผศ. รศ. และ ศ. พ.ศ. 2561 เอกสารผลงานวิชาการ </a:t>
            </a:r>
            <a:r>
              <a:rPr lang="th-TH" sz="1600" b="1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“ตำรา” </a:t>
            </a:r>
            <a:r>
              <a:rPr lang="th-TH" sz="1600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ที่ใช้ในการเสนอขอตำแหน่งทางวิชาการ (รศ.) ทั้งนี้ผู้ขอกำหนดตำแหน่งจะต้องระบุวิชาที่เกี่ยวข้องในหลักสูตรที่ช้ำตำราเล่มที่เสนอขอตำแหน่งทางวิชาการด้วย</a:t>
            </a:r>
            <a:r>
              <a:rPr lang="th-TH" sz="1600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หากผลงานวิชาการที่เคยเสนอเป็นเอกสารประกอบการสอนหรือเอกสารคำสอนไปแล้ว จะนำมาเสนอเป็นตำราไม่ได้ </a:t>
            </a:r>
            <a:r>
              <a:rPr lang="th-TH" sz="1600" u="sng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เว้นแต่จะมีการพัฒนาจนเห็นได้ชัดว่าเป็นตำรา</a:t>
            </a:r>
            <a:r>
              <a:rPr lang="th-TH" sz="1600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จัดทำเป็นรูปเล่ม และได้ทำการเผยแพร่โดยต้องแสดงหลักฐานว่าได้ผ่านการประเมินโดยคณะผู้ทรงคุณวุฒิในสาขาวิชานั้น ๆ หรือสาขาวิชาที่เกี่ยวข้อง </a:t>
            </a:r>
            <a:r>
              <a:rPr lang="en-US" sz="1600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(peer revlewer)</a:t>
            </a:r>
            <a:r>
              <a:rPr lang="th-TH" sz="1600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ที่มาจากหลากหลายสถาบัน ดังนี้</a:t>
            </a:r>
          </a:p>
          <a:p>
            <a:pPr marL="400050" lvl="1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1. การเผยแพร่ด้วยวิธีการพิมพ์ หรือ</a:t>
            </a:r>
          </a:p>
          <a:p>
            <a:pPr marL="400050" lvl="1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2. การเผยแพร่โดยสื่ออิเล็กทรอนิกส์อื่น ๆ เช่น การเผยแพร่ในรูปของซีดีรอม, </a:t>
            </a:r>
            <a:r>
              <a:rPr lang="en-US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e-learning, online learning</a:t>
            </a:r>
          </a:p>
          <a:p>
            <a:pPr marL="400050" lvl="1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en-US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3. </a:t>
            </a:r>
            <a:r>
              <a:rPr lang="th-TH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การเผยแพร่ใน </a:t>
            </a:r>
            <a:r>
              <a:rPr lang="en-US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e-book </a:t>
            </a:r>
            <a:r>
              <a:rPr lang="th-TH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โดยสำนักพิมพ์ซึ่งเป็นที่ยอมรับ</a:t>
            </a:r>
          </a:p>
          <a:p>
            <a:pPr marL="0" indent="0" algn="thaiDist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1600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การเผยแพร่ดังกล่าวนั้นจะต้องเป็นไปอย่างกว้างขวางมากกว่าการใช้ในการเรียนการสอนวิชาต่างๆ ในหลักสูตรเท่านั้น จำนวนพิมพ์เป็นดัชนีหนึ่งที่อาจแสดงการเผยแพร่อย่างกว้างขวางได้ แต่อาจใช้ดัชนีอื่นวัดความกว้างขวางในการเผยแพร่ได้เช่นกัน</a:t>
            </a:r>
            <a:r>
              <a:rPr lang="en-US" sz="1600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ทั้งนี้ต้องได้รับการตรวจสอบและรับรองการเผยแพร่จากคณะกรรมการของสถาบันอุดมศึกษา กรณีที่ได้รับการพิจารณาประเมินคุณภาพของตำราแล้วไม่อยู่ในเกณฑ์ที่มหาวิทยาลัยกำหนด </a:t>
            </a:r>
            <a:r>
              <a:rPr lang="th-TH" sz="1600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ตำรานั้นไปแก้ไขปรับปรุงหรือเพิ่มเติมเนื้อหาในตำราเพื่อนำมาเสนอขอกำหนดตำแหน่งทางวิชาการครั้งใหม่ สามารถกระทำได้ แต่ให้มีการประเมินคุณภาพตำราที่ได้รับการปรับปรุงแก้ไขนั้นใหม่อีกครั้งหนึ่ง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000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000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00500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1050605" y="582173"/>
            <a:ext cx="10347498" cy="496802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</a:t>
            </a: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หากผู้ที่ได้รับอนุมัติให้ไปปฏิบัติงานเพื่อเพิ่มพูนความรู้ทางวิชาการมีเหตุขัดข้อง ไม่สามารถดำเนินการตามโครงการฯ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ต้องดำเนินการอย่างไร</a:t>
            </a:r>
            <a:endParaRPr lang="th-TH" sz="24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A:   </a:t>
            </a: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ตามประกาศฯ ข้อ 24.7 ผู้ที่ได้รับอนุมัติให้ไปปฏิบัติงานเพื่อเพิ่มพูนความรู้ทางวิชาการมีเหตุขัดข้อง ไม่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ดำเนินการ</a:t>
            </a: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โครงการด้วยเหตุผลใด ๆ ก็ตาม ให้รีบรายงานต่อผู้บังคับบัญชาเพื่อขอกลังมาปฏิบัติงานทันที และ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ให้รายงานตามลำดับจนถึงอธิการบดีผู้มีอำนาจอนุมัติ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ในระหว่างที่ไปปฏิบัติงานเพื่อเพิ่มพูนความรู้ทางวิชาการ ถ้าหากมหาวิทยาลัยมีความจำเป็นจะให้กลับมาปฏิบัติงาน               ให้อธิการบดีเป็นผู้สั่งให้ผู้นั้นกลับเข้าปฏิบัติงานทันที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24.8  ผู้ที่ได้รับอนุมัติให้ไปปฏิบัติงานเพื่อเพิ่มพูนความรู้ทางวิชาการ หากไม่ปฏิบัติตามหลักเกณฑ์กำหนดไว้ในระเบียบนี้ ให้ส่วนงานต้นสังกัด ดำเนินมาตรการอย่างใดอย่างหนึ่งหรือหลายอย่าง ดังนี้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24.8.1 สั่งให้กลับเข้าปฏิบัติงานตามปกติ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24.8.2 ตัดสิทธิไม่ให้ไปเพิ่มพูนความรู้ทางวิชาการอีก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24.8.3 ไม่พิจารณาเลื่อนเงินเดือน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24.8.4 ลงโทษทางวินัย</a:t>
            </a:r>
          </a:p>
        </p:txBody>
      </p:sp>
    </p:spTree>
    <p:extLst>
      <p:ext uri="{BB962C8B-B14F-4D97-AF65-F5344CB8AC3E}">
        <p14:creationId xmlns:p14="http://schemas.microsoft.com/office/powerpoint/2010/main" val="398619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152" y="883035"/>
            <a:ext cx="8825658" cy="777938"/>
          </a:xfrm>
        </p:spPr>
        <p:txBody>
          <a:bodyPr/>
          <a:lstStyle/>
          <a:p>
            <a:r>
              <a:rPr lang="th-TH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</a:t>
            </a:r>
            <a:r>
              <a:rPr lang="th-TH" sz="4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เกี่ยวกับการลาเพิ่มพูนความรู้ทางวิชาการ</a:t>
            </a:r>
            <a:endParaRPr lang="en-US" sz="4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33401" y="1839104"/>
            <a:ext cx="9717159" cy="3675529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 :  </a:t>
            </a: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ลักษณะของการลาเพิ่มพูนความรู้ทางวิชาการที่ถือปฏิบัติเป็นอย่างไร         </a:t>
            </a:r>
            <a:endParaRPr lang="en-US" sz="72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 :   </a:t>
            </a: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ลักษณะ</a:t>
            </a:r>
            <a:r>
              <a:rPr lang="th-TH" sz="7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ของการลาเพิ่มพูนความรู้ทางวิชาการที่ถือ</a:t>
            </a: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ปฏิบัติ </a:t>
            </a:r>
            <a:r>
              <a:rPr lang="th-TH" sz="7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ตามประกาศ</a:t>
            </a: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มหาวิทยาลัยเชียงใหม่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h-TH" sz="7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เรื่อง  วันเวลาปฏิบัติงาน วันหยุด ประเภทการลา หลักเกณฑ์วิธีการเงื่อนไขการลาและการ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h-TH" sz="7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ได้รับเงินเดือนระหว่างลาของพนักงานมหาวิทยาลัย พ.ศ. 2552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24.1 ลักษณะของการลาไปเพิ่มพูนความรู้ทางวิชาการ อาจกระทำได้ดังนี้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24.1.1  การวิจัย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h-TH" sz="7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24.1.2  การแต่งหรือเรียบเรียงตำราทางวิชาการ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h-TH" sz="7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24.1.3  การไปปฏิบัติงานเพื่อเพิ่มพูนความรู้ทางวิชาการอย่างอื่น ที่ได้รับความเห็นชอบจาก คณะกรรมการบริหารส่วนงาน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h-TH" sz="72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200" b="1" dirty="0" smtClean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การไปปฏิบัติงานเพื่อเพิ่มพูนความรู้ทางวิชาการดังกล่าว หากมีความจำเป็นต้องไปค้นคว้าวิจัย                หรือเก็บข้อมูลประกอบการปฏิบัติงานฯ ในต่างประเทศก็สามารถกระทำได้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h-TH" sz="24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h-TH" sz="3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h-TH" sz="3000" b="1" dirty="0" smtClean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h-TH" sz="30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19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949211" y="1053583"/>
            <a:ext cx="10320472" cy="471782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th-TH" sz="8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Q: 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คุณสมบัติและข้อกำหนดของผู้ที่จะขอลาไปปฏิบัติงานเพื่อเพิ่มพูนความรู้ทางวิชาการเป็นอ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ย่างไร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</a:t>
            </a: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 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ตามประกาศฯ ข้อ 24.2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</a:t>
            </a: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ที่จะขอลาไปปฏิบัติงานเพื่อเพิ่มพูนความรู้ทางวิชาการ ต้องมีคุณสมบัติและ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ข้อกำหนด ดังนี้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24.2.1  </a:t>
            </a:r>
            <a:r>
              <a:rPr lang="th-TH" sz="2400" b="1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อายุไม่เกิน 57 ปี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นับถึงวันยื่นคำขอไปปฏิบัติงานเพื่อเพิ่มพูนความรู้ทางวิชาการ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24.2.2  เป็นพนักงานมหาวิทยาลัยสายวิชาการ ประเภทคณาจารย์ประจำ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24.2.3  เป็นผู้ไม่อยู่ระหว่างการถูกสอบสวนทางวินัย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24.2.4  เป็นผู้ปฏิบัติงานตามข้อ 24.2.2 หรือเป็นข้าราชการพลเรืองในสถาบันอุดมศึกษา เฉพาะสายงานประเภท ก.             ที่เปลี่ยนสถานภาพเป็นพนักงานมหาวิทยาลัย โดยปฏิบัติงานมาแล้วเป็นเวลาไม่น้อยกว่า 6 ปี จนถึงวันยื่นคำขอไปปฏิบัติงานเพื่อเพิ่มพูนความรู้ทางวิชาการ แต่มิให้นับระยะเวลาที่ได้รับอนุมัติให้ไปศึกษา ฝึกอบรม ดูงาน หรือการไปปฏิบัติงานวิจัยเข้าด้วย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24.2.5  ระหว่างไปปฏิบัติงานต้องไม่ได้รับเงินเดือนหรือค่าตอบแทนใดๆ จากบุคคลหรือหน่วยงานภายนอก ยกเว้นเงินอุดหนุนตามที่มหาวิทยาลัยกำหนด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24.2.6  ไม่เป็นการศึกษาเพื่อเติมเติมคุณวุฒิ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endParaRPr lang="th-TH" sz="24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0075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1464686" y="1240926"/>
            <a:ext cx="9646262" cy="470330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th-TH" sz="12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</a:t>
            </a: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ระยะเวลา</a:t>
            </a: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การให้พนักงานมหาวิทยาลัยไปปฏิบัติงานเพื่อเพิ่มพูนความรู้ทาง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วิชาการให้</a:t>
            </a: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ถือปฏิบัติอย่างไร</a:t>
            </a:r>
            <a:endParaRPr lang="th-TH" sz="24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A:   </a:t>
            </a: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ตามประกาศฯ ข้อ 24.3 ระยะเวลาการให้พนักงานมหาวิทยาลัยไปปฏิบัติงานเพื่อเพิ่มพูนความรู้ทาง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วิชาการ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ให้</a:t>
            </a: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ถือ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ปฏิบัติ ดังนี้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24.3.1  ครั้งแรก ไม่เกิน 12 เดือน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24.3.2  ครั้งต่อไป ไม่เกิน 6 เดือน และจะต้องมีวันกลับมาปฏิบัติงานหลังจากไปปฏิบัติงาน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เพื่อเพิ่มพูนความรู้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ทางวิชาการครั้งสุดท้ายมาแล้วไม่น้อยกว่า 3 ปี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24.3.3  ครั้งต่อไป ไม่เกิน 12 เดือน  ถ้ามีวันกลับมาปฏิบัติงานหลังจากไปปฏิบัติงานเพื่อ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   เพิ่มพูนความรู้ทางวิชาการครั้งสุดท้ายมาแล้วไม่น้อยกว่า 6 ปี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2.4.4  ในระหว่างการไปปฏิบัติงานเพื่อเพิ่มพูนความรู้ทางวิชาการ หากต้องไปปฏิบัติงานต่างจังหวัด หรือ           ไปปฏิบัติงานนอกสถานที่ หรือ เดินทางไปค้นคว้าวิจัย หรือเก็บข้อมูลเพื่อประกอบการปฏิบัติงานในต่างประเทศ                      จะไม่ได้รับอนุมัติให้เบิกค่าเบี้ยเลี้ยง ค่าพาหนะ ค่าที่พัก จากมหาวิทยาลัยไม่ว่ากรณีใดทั้งสิ้น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endParaRPr lang="en-US" sz="2400" b="1" dirty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2708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1035063" y="508852"/>
            <a:ext cx="10520870" cy="568564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th-TH" sz="8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Q: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ธิการบดีเป็นผู้พิจารณาอนุมัติให้พนักงานมหาวิทยาลัยไปปฏิบัติงานเพื่อเพิ่มพูนความรู้ทางวิชาการ โดยให้ไปปฏิบัติงานเพื่อเพิ่มพูนความรู้ทางวิชาการยื่นคำขอและรายละเอียดโครงการปฏิบัติงานเพื่อเพิ่มพูนความรู้ทางวิชาการตามแบบที่มหาวิทยาลัยกำหนดเสนอต่อผู้บังคับบัญชาชั้นต้นที่เทียบเท่าตนสังกัดอยู่ เพื่อนำเสนอความเห็นต่อกรรมการบริหารส่วนงาน เป็นผู้พิจารณาตามเหมาะสมหลักเกณฑ์อย่างไร</a:t>
            </a:r>
            <a:endParaRPr lang="th-TH" sz="24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A: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</a:t>
            </a: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ประกาศฯ ข้อ 24.5 ให้อธิการบดีเป็นผู้พิจารณาอนุมัติให้พนักงานมหาวิทยาลัยไปปฏิบัติงานเพื่อเพิ่มพูนความรู้ทางวิชาการ โดยให้ไปปฏิบัติงานเพื่อเพิ่มพูนความรู้ทางวิชาการ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ยื่น</a:t>
            </a: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ำขอและรายละเอียดโครงการปฏิบัติงานเพื่อเพิ่มพูนความรู้ทางวิชาการตามแบบที่มหาวิทยาลัยกำหนดเสนอต่อผู้บังคับบัญชาชั้นต้นที่เทียบเท่าตนสังกัดอยู่ เพื่อนำเสนอความเห็นต่อกรรมการบริหารส่วนงาน เป็นผู้พิจารณาตามเหมาะสมหลักเกณฑ์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ดังนี้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24.5.1 ต้องเป็นโครงการเพื่อเพิ่มพูนความรู้ทางวิชาการ ซึ่งจะเป็นประโยชน์อย่างแท้จริงต่อการสอน การวิจัย หรือเป็นประโยชน์ทางวิชาการที่พนักงานมหาวิทยาลัยผู้นั้นรับผิดชอบอยู่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24.5.2 ต้องเป็นระยะเวลาที่เหมาะสมกับโครงการที่ขอไปเพิ่มพูนความรู้ทางวิชาการ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24.5.3 ต้องไม่เป็นผลเสียหายต่องานของส่วนงานที่ผู้นั้นสังกัดอยู่ และ</a:t>
            </a:r>
            <a:r>
              <a:rPr lang="th-TH" sz="2400" b="1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ไม่เป็นเหตุให้ต้องตั้งอัตรากำลังเพิ่ม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24.5.4 ต้องอยู่ในจำนวน</a:t>
            </a:r>
            <a:r>
              <a:rPr lang="th-TH" sz="2400" b="1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ไม่เกินร้อยละสิบ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ของจำนวนคณาจารย์ประจำที่เป็นข้าราชการและที่เป็นพนักงานมหาวิทยาลัยของคณะหรือวิทยาลัยนั้น ๆ ซึ่งปฏิบัติหน้าที่อยู่ในขณะที่พิจารณาการคำนวณจำนวนผู้ที่จะขอไปปฏิบัติงานเพื่อเพิ่มพูนความรู้ทางวิชาการนั้น ให้คิดจำนวนเลขเต็ม ถ้ามีทศนิยมเกินครึ่งให้นับเป็น 1 คน แต่ถ้าคำนวณแล้วได้ไม่ถึง 1 คน ให้นับเป็น 1 คน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endParaRPr lang="th-TH" sz="24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</a:t>
            </a: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endParaRPr lang="en-US" sz="2400" b="1" dirty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5176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9448" y="776619"/>
            <a:ext cx="10102384" cy="511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67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0311" y="376517"/>
            <a:ext cx="5368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กระบวนการดำเนินการขออนุมัติไป</a:t>
            </a:r>
            <a:r>
              <a:rPr lang="th-TH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ปฏิบัติงานเพิ่มพูนความรู้ทางวิชาการ (ต่อ)</a:t>
            </a:r>
            <a:endParaRPr lang="th-TH" b="1" dirty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885" y="745849"/>
            <a:ext cx="10467190" cy="51465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92885" y="5980787"/>
            <a:ext cx="9454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33CC"/>
                </a:solidFill>
              </a:rPr>
              <a:t>หมายเหตุ </a:t>
            </a:r>
            <a:r>
              <a:rPr lang="en-US" dirty="0" smtClean="0">
                <a:solidFill>
                  <a:srgbClr val="FF33CC"/>
                </a:solidFill>
              </a:rPr>
              <a:t>: </a:t>
            </a:r>
            <a:r>
              <a:rPr lang="th-TH" dirty="0">
                <a:solidFill>
                  <a:srgbClr val="FF33CC"/>
                </a:solidFill>
              </a:rPr>
              <a:t>  </a:t>
            </a:r>
            <a:r>
              <a:rPr lang="th-TH" dirty="0" smtClean="0">
                <a:solidFill>
                  <a:srgbClr val="FF33CC"/>
                </a:solidFill>
              </a:rPr>
              <a:t>ขอรายละเอียดเพิ่มเติมได้ที่หน่วยบริหารงานบุคคล งานบริหารทั่วไป สำนักงานคณะเศรษฐศาสตร์ มหาวิทยาลัยเชียงใหม่</a:t>
            </a:r>
            <a:endParaRPr lang="th-TH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185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1376963" y="628027"/>
            <a:ext cx="9646262" cy="52614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th-TH" sz="12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</a:t>
            </a: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การติดตามและประเมินผลการปฏิบัติงานของผู้ไปปฏิบัติงานเพื่อเพิ่มพูนความรู้ทางวิชาการเป็นอย่างไร</a:t>
            </a:r>
            <a:endParaRPr lang="th-TH" sz="240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A:   </a:t>
            </a: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ตามประกาศฯ ข้อ 24.6 มาตรการติดตามและประเมินผลการปฏิบัติงานของผู้ไปปฏิบัติงานเพื่อเพิ่มพูน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ทางวิชาการ ดังนี้</a:t>
            </a:r>
          </a:p>
          <a:p>
            <a:pPr marL="0" indent="0" algn="thaiDist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24.6.1  ให้ผู้ขอไปปฏิบัติงานเพิ่มเพิ่มพูนความรู้ทางวิชาการ รายงานความก้าวหน้าทุก ๆ 3 เดือน ของโครงการที่ได้รับอนุมัติ เสนอต่อผู้บังคับคับบัญชาชั้นต้น เพื่อนำเสนอต่อคณะกรรมการบริหารส่วนงานพิจารณาและเมื่อโครงการเสร็จสมบูรณ์ให้ส่งผลงานต่อผู้บังคับบัญชาชั้นต้นภายในหนึ่งเดือน เพื่อนำเสนอคณะกรรมการบริหารส่วนงานประเมินผลโครงการนั้น แล้วเสนอตามลำดับชั้นจนถึงอธิการบดีเพื่อพิจารณา </a:t>
            </a:r>
            <a:r>
              <a:rPr lang="th-TH" sz="2400" b="1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(อธิการบดีได้มอบอำนาจให้หัวหน้าส่วนงานเป็นผู้มีอำนาจอนุมัติการลาเพิ่มพูนความรู้ทางวิชาการ ตามคำสั่ง </a:t>
            </a:r>
            <a:r>
              <a:rPr lang="th-TH" sz="2400" b="1" dirty="0" err="1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มช</a:t>
            </a:r>
            <a:r>
              <a:rPr lang="th-TH" sz="2400" b="1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ที่ 1666/2557 ลงวันที่ 9 กรกฎาคม 2557 เรื่อง การมอบอำนาจให้ปฏิบัติการแทน)</a:t>
            </a:r>
          </a:p>
          <a:p>
            <a:pPr marL="0" indent="0" algn="thaiDist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24.6.2  ในกรณีที่คณะกรรมการบริหารส่วนงานเห็นว่า รายงานความก้าวหน้าไม่เป็นไปตามโครงการที่ได้รับอนุมัติให้รีบรายงานตามลำดับชั้นจนถึงอธิการบดีเพื่อพิจารณาภายใน 10 วันทำการ</a:t>
            </a:r>
          </a:p>
          <a:p>
            <a:pPr marL="0" indent="0" algn="thaiDist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24.6.3  ให้ส่วนงานต้นสังกัด สรุปรายงานพร้อมทั้งส่งผลการปฏิบัติงานเพื่อเพิ่มพูนความรู้ทางวิชาการของพนักงานมหาวิทยาลัยให้มหาวิทยาลัยเพื่อพิจารณา  </a:t>
            </a:r>
          </a:p>
        </p:txBody>
      </p:sp>
    </p:spTree>
    <p:extLst>
      <p:ext uri="{BB962C8B-B14F-4D97-AF65-F5344CB8AC3E}">
        <p14:creationId xmlns:p14="http://schemas.microsoft.com/office/powerpoint/2010/main" val="1074632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1190848" y="668073"/>
            <a:ext cx="10302948" cy="493528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Q</a:t>
            </a:r>
            <a:r>
              <a:rPr lang="en-US" sz="24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  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หากผู้ที่ได้รับอนุมัติให้ไปปฏิบัติงานเพื่อเพิ่มพูนความรู้ทางวิชาการมีเหตุขัดข้อง ไม่สามารถดำเนินการตามโครงการฯ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ต้องดำเนินการอย่างไร</a:t>
            </a:r>
            <a:endParaRPr lang="th-TH" sz="2350" b="1" dirty="0" smtClean="0">
              <a:solidFill>
                <a:srgbClr val="0000CC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en-US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A:   </a:t>
            </a: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ตามประกาศฯ ข้อ 24.7 ผู้ที่ได้รับอนุมัติให้ไปปฏิบัติงานเพื่อเพิ่มพูนความรู้ทางวิชาการมีเหตุขัดข้อง ไม่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สามารถดำเนิน  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การ</a:t>
            </a: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โครงการด้วยเหตุผลใด ๆ ก็ตาม ให้รีบรายงานต่อผู้บังคับบัญชาเพื่อขอกลังมาปฏิบัติงานทันที และให้รายงาน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ตามลำดับจนถึงอธิการบดีผู้มีอำนาจอนุมัติ ในระหว่างที่ไปปฏิบัติงานเพื่อเพิ่มพูนความรู้ทางวิชาการ ถ้าหากมหาวิทยาลัย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มีความจำเป็นจะให้กลับมาปฏิบัติงาน ให้อธิการบดีเป็นผู้สั่งให้ผู้นั้นกลับเข้าปฏิบัติงานทันที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24.8  ผู้ที่ได้รับอนุมัติให้ไปปฏิบัติงานเพื่อเพิ่มพูนความรู้ทางวิชาการ หากไม่ปฏิบัติตามหลักเกณฑ์กำหนดไว้ในระเบียบนี้ ให้ส่วนงานต้นสังกัด ดำเนินมาตรการอย่างใดอย่างหนึ่งหรือหลายอย่าง ดังนี้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24.8.1 สั่งให้กลับเข้าปฏิบัติงานตามปกติ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24.8.2 ตัดสิทธิไม่ให้ไปเพิ่มพูนความรู้ทางวิชาการอีก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24.8.3 ไม่พิจารณาเลื่อนเงินเดือน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35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35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24.8.4 ลงโทษทางวินัย</a:t>
            </a:r>
          </a:p>
          <a:p>
            <a:pPr marL="0" indent="0">
              <a:spcBef>
                <a:spcPts val="0"/>
              </a:spcBef>
              <a:buNone/>
              <a:tabLst>
                <a:tab pos="1171575" algn="l"/>
              </a:tabLst>
            </a:pPr>
            <a:r>
              <a:rPr lang="th-TH" sz="2350" b="1" dirty="0" smtClean="0">
                <a:solidFill>
                  <a:srgbClr val="FF33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เมื่อดำเนินการตามมาตรการดังกล่าวแล้ว ให้ส่วนงานแจ้งให้มหาวิทยาลัยเพื่อทราบและดำเนินการต่อไปด้วย</a:t>
            </a:r>
          </a:p>
        </p:txBody>
      </p:sp>
    </p:spTree>
    <p:extLst>
      <p:ext uri="{BB962C8B-B14F-4D97-AF65-F5344CB8AC3E}">
        <p14:creationId xmlns:p14="http://schemas.microsoft.com/office/powerpoint/2010/main" val="740236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</TotalTime>
  <Words>1825</Words>
  <Application>Microsoft Office PowerPoint</Application>
  <PresentationFormat>Widescreen</PresentationFormat>
  <Paragraphs>93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Cordia New</vt:lpstr>
      <vt:lpstr>TH SarabunPSK</vt:lpstr>
      <vt:lpstr>Wingdings 3</vt:lpstr>
      <vt:lpstr>Ion Boardroom</vt:lpstr>
      <vt:lpstr>การจัดการความรู้ (KM-Knowledge Manegment)  </vt:lpstr>
      <vt:lpstr>ความรู้เกี่ยวกับการลาเพิ่มพูนความรู้ทางวิชาการ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MANLIKA KANYAPANICH</dc:creator>
  <cp:lastModifiedBy>Walapa</cp:lastModifiedBy>
  <cp:revision>221</cp:revision>
  <dcterms:created xsi:type="dcterms:W3CDTF">2020-08-01T02:09:08Z</dcterms:created>
  <dcterms:modified xsi:type="dcterms:W3CDTF">2020-08-06T07:52:33Z</dcterms:modified>
</cp:coreProperties>
</file>